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74" r:id="rId5"/>
    <p:sldId id="275" r:id="rId6"/>
    <p:sldId id="276" r:id="rId7"/>
    <p:sldId id="277" r:id="rId8"/>
    <p:sldId id="278" r:id="rId9"/>
    <p:sldId id="279" r:id="rId10"/>
    <p:sldId id="280" r:id="rId11"/>
    <p:sldId id="281" r:id="rId12"/>
    <p:sldId id="282" r:id="rId13"/>
    <p:sldId id="283" r:id="rId14"/>
    <p:sldId id="327" r:id="rId15"/>
    <p:sldId id="284" r:id="rId16"/>
    <p:sldId id="285" r:id="rId17"/>
    <p:sldId id="286" r:id="rId18"/>
    <p:sldId id="287" r:id="rId19"/>
    <p:sldId id="288" r:id="rId20"/>
    <p:sldId id="289" r:id="rId21"/>
    <p:sldId id="290" r:id="rId22"/>
    <p:sldId id="291" r:id="rId23"/>
    <p:sldId id="292" r:id="rId24"/>
    <p:sldId id="293" r:id="rId25"/>
    <p:sldId id="294" r:id="rId26"/>
    <p:sldId id="295" r:id="rId27"/>
    <p:sldId id="296" r:id="rId28"/>
    <p:sldId id="301" r:id="rId29"/>
    <p:sldId id="302" r:id="rId30"/>
    <p:sldId id="328"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6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8" autoAdjust="0"/>
  </p:normalViewPr>
  <p:slideViewPr>
    <p:cSldViewPr>
      <p:cViewPr varScale="1">
        <p:scale>
          <a:sx n="75" d="100"/>
          <a:sy n="75" d="100"/>
        </p:scale>
        <p:origin x="-101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DF21897-4BA7-4BD2-9332-68FEECD24295}" type="datetimeFigureOut">
              <a:rPr lang="en-US" smtClean="0"/>
              <a:pPr/>
              <a:t>3/25/2012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71BB784-C325-4E31-BE0B-A83CE98D4DA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21897-4BA7-4BD2-9332-68FEECD24295}" type="datetimeFigureOut">
              <a:rPr lang="en-US" smtClean="0"/>
              <a:pPr/>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21897-4BA7-4BD2-9332-68FEECD24295}" type="datetimeFigureOut">
              <a:rPr lang="en-US" smtClean="0"/>
              <a:pPr/>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21897-4BA7-4BD2-9332-68FEECD24295}" type="datetimeFigureOut">
              <a:rPr lang="en-US" smtClean="0"/>
              <a:pPr/>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DF21897-4BA7-4BD2-9332-68FEECD24295}" type="datetimeFigureOut">
              <a:rPr lang="en-US" smtClean="0"/>
              <a:pPr/>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F21897-4BA7-4BD2-9332-68FEECD24295}" type="datetimeFigureOut">
              <a:rPr lang="en-US" smtClean="0"/>
              <a:pPr/>
              <a:t>3/25/2012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DF21897-4BA7-4BD2-9332-68FEECD24295}" type="datetimeFigureOut">
              <a:rPr lang="en-US" smtClean="0"/>
              <a:pPr/>
              <a:t>3/25/2012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DF21897-4BA7-4BD2-9332-68FEECD24295}" type="datetimeFigureOut">
              <a:rPr lang="en-US" smtClean="0"/>
              <a:pPr/>
              <a:t>3/25/2012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F21897-4BA7-4BD2-9332-68FEECD24295}" type="datetimeFigureOut">
              <a:rPr lang="en-US" smtClean="0"/>
              <a:pPr/>
              <a:t>3/25/2012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F21897-4BA7-4BD2-9332-68FEECD24295}" type="datetimeFigureOut">
              <a:rPr lang="en-US" smtClean="0"/>
              <a:pPr/>
              <a:t>3/25/2012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DF21897-4BA7-4BD2-9332-68FEECD24295}" type="datetimeFigureOut">
              <a:rPr lang="en-US" smtClean="0"/>
              <a:pPr/>
              <a:t>3/25/2012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71BB784-C325-4E31-BE0B-A83CE98D4DA6}"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DF21897-4BA7-4BD2-9332-68FEECD24295}" type="datetimeFigureOut">
              <a:rPr lang="en-US" smtClean="0"/>
              <a:pPr/>
              <a:t>3/25/2012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71BB784-C325-4E31-BE0B-A83CE98D4DA6}"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ctrTitle"/>
          </p:nvPr>
        </p:nvSpPr>
        <p:spPr>
          <a:xfrm>
            <a:off x="609600" y="4267200"/>
            <a:ext cx="7851648" cy="1828800"/>
          </a:xfrm>
        </p:spPr>
        <p:txBody>
          <a:bodyPr>
            <a:noAutofit/>
          </a:bodyPr>
          <a:lstStyle/>
          <a:p>
            <a:pPr algn="ct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SA" sz="7200" dirty="0">
                <a:solidFill>
                  <a:schemeClr val="tx1"/>
                </a:solidFill>
                <a:effectLst/>
              </a:rPr>
              <a:t>تعريف باتفاقية حقوق الطفل، 1989، والبروتوكول</a:t>
            </a:r>
            <a:r>
              <a:rPr lang="ar-EG" sz="7200" dirty="0">
                <a:solidFill>
                  <a:schemeClr val="tx1"/>
                </a:solidFill>
                <a:effectLst/>
              </a:rPr>
              <a:t>ات الثلاثة الملحقة بها </a:t>
            </a:r>
            <a:endParaRPr lang="en-US" sz="7200" dirty="0">
              <a:solidFill>
                <a:schemeClr val="tx1"/>
              </a:solidFill>
              <a:effectLst>
                <a:outerShdw blurRad="38100" dist="38100" dir="2700000" algn="tl">
                  <a:srgbClr val="000000">
                    <a:alpha val="43137"/>
                  </a:srgbClr>
                </a:outerShdw>
              </a:effectLst>
            </a:endParaRPr>
          </a:p>
        </p:txBody>
      </p:sp>
      <p:pic>
        <p:nvPicPr>
          <p:cNvPr id="12" name="Picture 11" descr="all[1].gif"/>
          <p:cNvPicPr>
            <a:picLocks noChangeAspect="1"/>
          </p:cNvPicPr>
          <p:nvPr/>
        </p:nvPicPr>
        <p:blipFill>
          <a:blip r:embed="rId2" cstate="print"/>
          <a:stretch>
            <a:fillRect/>
          </a:stretch>
        </p:blipFill>
        <p:spPr>
          <a:xfrm>
            <a:off x="1447800" y="457200"/>
            <a:ext cx="5791199" cy="16002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600" b="1" dirty="0"/>
              <a:t>وتلتزم الدول الأطراف في الاتفاقية بصفة عامة باحترام الحقوق التي تقرها الاتفاقية وأن تضمنها لكل طفل يخضع لولايتها دون أي نوع من أنواع التمييز، بغض النظر عن عنصر الطفل أو والديه أو الوصي القانوني عليه أو لونهم أو جنسهم أو لغتهم أو دينهم أو رأيهم السياسي أو غيره أو أصلهم القومي أو </a:t>
            </a:r>
            <a:r>
              <a:rPr lang="ar-SA" sz="3600" b="1" dirty="0" err="1"/>
              <a:t>الإثني</a:t>
            </a:r>
            <a:r>
              <a:rPr lang="ar-SA" sz="3600" b="1" dirty="0"/>
              <a:t> أو الاجتماعي، أو ثروتهم، أو عجزهم، أو مولدهم، أو أي وضع آخر. كما أن على الدول الأطراف اتخاذ جميع التدابير المناسبة لتكفل للطفل الحماية من جميع أشكال التمييز أو العقاب القائمة على أساس مركز والدي الطفل أو الأوصياء القانونيين عليه أو أعضاء الأسرة، أو أنشطتهم أو آرائهم المعبر عنها أو معتقداتهم. </a:t>
            </a:r>
            <a:endParaRPr lang="en-US" sz="3600" b="1" dirty="0"/>
          </a:p>
          <a:p>
            <a:pPr algn="just" rtl="1"/>
            <a:endParaRPr lang="en-US" sz="36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2800" b="1" dirty="0"/>
              <a:t>كما أقرت الاتفاقية للطفل بوجوب احترام حق الطفل في حق الطفل في حرية الفكر والوجدان والدين، وحقه في الحصول على المعلومات والمواد من مختلف المصادر الوطنية والدولية، وبخاصة المواد التي ترمي إلى تعزيز رفاهه الاجتماعي والروحي والمعنوي وكذلك صحته الجسمية والعقلية. وحقه في حرية تكوين الجمعيات وحقه في التجمع السلمي، وفي الحماية القانونية من التدخل التعسفي وغير القانوني في خصوصياته وعائلته وبيئته ومراسلاته وحقه في عدم تعرضه لأي مساس غير قانوني بشرفه أو سمعته، وعلى الدول الأطراف أن تسهل جمع شمل الأسر، ومحاربة النقل غير الشرعي للأطفال إلى الخارج وعدم عودتهم بصورة غير مشروعة، واحترام آراء الطفل وأن يتم الاستماع إليه في أي إجراءات قضائية وإدارية تمسه، وكذلك تقر بمبدأ مسؤولية الوالدين المشتركة والأساسية عن تربية الطفل ونموه. وفي كل الحالات التي يكون فيها التبني معترفا ومسموحا به، على الدول الأطراف في الاتفاقية أن تضمن إيلاء مصالح الطفل الفضلى الاعتبار الأول. </a:t>
            </a:r>
            <a:endParaRPr lang="en-US" sz="2800" b="1" dirty="0"/>
          </a:p>
          <a:p>
            <a:pPr algn="l" rtl="1"/>
            <a:endParaRPr lang="en-US" sz="28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600" b="1" dirty="0"/>
              <a:t>وتقر الاتفاقية أيضا بحق الطفل في الحماية من مختلف أشكال العنف والاعتداء، وحقه في عدم التعرض للتعذيب أو غيره من ضروب المعاملة القاسية أو المهنية أو اللاإنسانية بما في ذلك عقوبة الإعدام، وحقه في ألا يحرم من حريته بصفة تعسفية أو غير قانونية وأن يتمتع بالضمانات القانونية فيما يتصل بالحرمان من الحرية وأن يعامل معاملة إنسانية فيما لو حرم من حريته. وكذلك يجب ضمان حق الطفل في الحماية والمساعدة الخاصة عندما يكون محروما من عائلته، كما عرضت الاتفاقية لمبادئ قضاء الأحداث. </a:t>
            </a:r>
            <a:endParaRPr lang="en-US" sz="3600" b="1" dirty="0"/>
          </a:p>
          <a:p>
            <a:pPr algn="just" rtl="1"/>
            <a:endParaRPr lang="en-US" sz="36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2800" b="1" dirty="0"/>
              <a:t>وتناولت الاتفاقية أيضا وحقوق الأطفال اللاجئين، وحقوق الطفل المعاق جسديا أو عقليا، وحق الطفل في التمتع بأعلى مستوى صحي يمكن بلوغه، وحقه في الانتفاع من الضمان الاجتماعي والتأمين الاجتماعي، وحق الطفل في مستوى معيشي مناسب، وحقه في التعليم. أقرت الاتفاقية بحق الطفل في الراحة والترفيه، وحقه في الحماية من الاستغلال الاقتصادي والأعمال الخطرة، وفي الحماية من الاستخدام غير المشروع للمخدرات والمؤثرات العقلية، وكذلك حقه في الحماية من كل أشكال الاستغلال الجنسي والانتهاك الجنسي، ومن سائر أشكال الاستغلال الضارة بأي وجه من أوجه رفاهه، وتناولت الاتفاقية أيضا حقوق الأطفال المنتمين إلى أقليات عرقية أو دينية أو لغوية وحقوق أطفال السكان الأصليين في التمتع بثقافتهم وديانتهم ولغتهم الخاصة بهم، وحق الطفل أثناء النزاعات المسلحة في أن تحترم قواعد القانون الدولي الإنساني ذات العلاقة، وحقه في التدابير المناسبة لتأهيله الجسدي والنفسي واندماجه الاجتماعي في حالة وقوعه ضحية للإهمال أو الاستغلال أو الإساءة</a:t>
            </a:r>
            <a:endParaRPr lang="en-US" sz="28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r>
              <a:rPr lang="ar-EG" sz="3000" b="1" dirty="0" smtClean="0">
                <a:solidFill>
                  <a:srgbClr val="66FF66"/>
                </a:solidFill>
              </a:rPr>
              <a:t>التزام الدول الأطراف في الاتفاقية بتقديم تقارير إلى لجنة حقوق الطفل</a:t>
            </a:r>
          </a:p>
          <a:p>
            <a:endParaRPr lang="ar-EG" sz="3000" b="1" dirty="0" smtClean="0"/>
          </a:p>
          <a:p>
            <a:pPr algn="just" rtl="1"/>
            <a:r>
              <a:rPr lang="ar-EG" sz="3000" b="1" dirty="0" smtClean="0"/>
              <a:t>يتعين على الدول الأطراف في الاتفاقية بتقديم تقارير عن التدابير التي اعتمدتها لإنفاذ الحقوق المعترف بها في هذه الاتفاقية وعن التقدم المحرز في التمتع بتلك الحقوق، في عضون سنتين من بدء نفاذ هذه الاتفاقية ثم بعد ذلك مرة كل خمس سنوات. كما أن على الدول الأطراف في أي من البروتوكول الخاص باشتراك الأطفال في المنازعات المسلحة والبروتوكول الخاص ببيع وبغاء الأطفال واستغلال الأطفال في المواد الإباحية بعد سنتين من دخول البروتوكول المعني حيز النفاذ بالنسبة للدولة المعنية ثمة بعد ذلك تدرج المعلومات ذات الصلة في تقريرها للجنة المتعلق بالاتفاقية. وتقوم اللجنة بفحص تقرير الدول المعنية واعتماد توصياتها بهذا الخصوص.</a:t>
            </a:r>
            <a:endParaRPr lang="en-US" sz="3000" b="1" dirty="0"/>
          </a:p>
        </p:txBody>
      </p:sp>
    </p:spTree>
    <p:extLst>
      <p:ext uri="{BB962C8B-B14F-4D97-AF65-F5344CB8AC3E}">
        <p14:creationId xmlns:p14="http://schemas.microsoft.com/office/powerpoint/2010/main" val="32773956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lstStyle/>
          <a:p>
            <a:pPr algn="ctr" rtl="1"/>
            <a:r>
              <a:rPr lang="ar-SA" b="1" dirty="0">
                <a:solidFill>
                  <a:srgbClr val="66FF66"/>
                </a:solidFill>
              </a:rPr>
              <a:t>قائمة بمواد اتفاقية حقوق الطفل</a:t>
            </a:r>
            <a:endParaRPr lang="en-US" b="1" dirty="0">
              <a:solidFill>
                <a:srgbClr val="66FF66"/>
              </a:solidFill>
            </a:endParaRPr>
          </a:p>
          <a:p>
            <a:pPr rtl="1"/>
            <a:r>
              <a:rPr lang="ar-SA" b="1" dirty="0"/>
              <a:t>الديباجة</a:t>
            </a:r>
            <a:endParaRPr lang="en-US" b="1" dirty="0"/>
          </a:p>
          <a:p>
            <a:pPr rtl="1"/>
            <a:r>
              <a:rPr lang="ar-SA" b="1" u="sng" dirty="0"/>
              <a:t>الجزء الأول - الأحكام الموضوعية</a:t>
            </a:r>
            <a:endParaRPr lang="en-US" b="1" dirty="0"/>
          </a:p>
          <a:p>
            <a:pPr rtl="1"/>
            <a:r>
              <a:rPr lang="ar-SA" b="1" dirty="0"/>
              <a:t>المادة 1: تعريف الطفل</a:t>
            </a:r>
            <a:endParaRPr lang="en-US" b="1" dirty="0"/>
          </a:p>
          <a:p>
            <a:pPr rtl="1"/>
            <a:r>
              <a:rPr lang="ar-SA" b="1" dirty="0"/>
              <a:t>المادة 2: الحق في عدم التعرض للتمييز</a:t>
            </a:r>
            <a:endParaRPr lang="en-US" b="1" dirty="0"/>
          </a:p>
          <a:p>
            <a:pPr rtl="1"/>
            <a:r>
              <a:rPr lang="ar-SA" b="1" dirty="0"/>
              <a:t>المادة 3: مصالح الطفل الفضلى</a:t>
            </a:r>
            <a:endParaRPr lang="en-US" b="1" dirty="0"/>
          </a:p>
          <a:p>
            <a:pPr rtl="1"/>
            <a:r>
              <a:rPr lang="ar-SA" b="1" dirty="0"/>
              <a:t>المادة 4: طبيعة التزامات الدول الأطراف</a:t>
            </a:r>
            <a:endParaRPr lang="en-US" b="1" dirty="0"/>
          </a:p>
          <a:p>
            <a:pPr rtl="1"/>
            <a:r>
              <a:rPr lang="ar-SA" b="1" dirty="0"/>
              <a:t>المادة 5: مسؤوليات وحقوق وواجبات الوالدين</a:t>
            </a:r>
            <a:endParaRPr lang="en-US" b="1" dirty="0"/>
          </a:p>
          <a:p>
            <a:pPr rtl="1"/>
            <a:r>
              <a:rPr lang="ar-SA" b="1" dirty="0"/>
              <a:t>المادة 6: الحق في الحياة والبقاء والنمو</a:t>
            </a:r>
            <a:endParaRPr lang="en-US" b="1" dirty="0"/>
          </a:p>
          <a:p>
            <a:pPr rtl="1"/>
            <a:r>
              <a:rPr lang="ar-SA" b="1" dirty="0"/>
              <a:t>المادة 7: الحق في الاسم والجنسية</a:t>
            </a:r>
            <a:endParaRPr lang="en-US" b="1" dirty="0"/>
          </a:p>
          <a:p>
            <a:pPr rtl="1"/>
            <a:r>
              <a:rPr lang="ar-SA" b="1" dirty="0"/>
              <a:t>المادة 8: الحفاظ على الهوية</a:t>
            </a:r>
            <a:endParaRPr lang="en-US" b="1" dirty="0"/>
          </a:p>
          <a:p>
            <a:pPr rtl="1"/>
            <a:r>
              <a:rPr lang="ar-SA" b="1" dirty="0"/>
              <a:t>المادة 9: ضوابط فصل الطفل عن والديه</a:t>
            </a:r>
            <a:endParaRPr lang="en-US" b="1" dirty="0"/>
          </a:p>
          <a:p>
            <a:pPr rtl="1"/>
            <a:r>
              <a:rPr lang="ar-SA" b="1" dirty="0"/>
              <a:t>المادة 10: جمع شمل الأسرة</a:t>
            </a:r>
            <a:endParaRPr lang="en-US" b="1" dirty="0"/>
          </a:p>
          <a:p>
            <a:endParaRPr lang="en-US"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lstStyle/>
          <a:p>
            <a:pPr rtl="1"/>
            <a:r>
              <a:rPr lang="ar-SA" b="1" dirty="0"/>
              <a:t>المادة 11: نقل الأطفال للخارج وعدم عودتهم على نحو غير شرعي</a:t>
            </a:r>
            <a:endParaRPr lang="en-US" b="1" dirty="0"/>
          </a:p>
          <a:p>
            <a:pPr rtl="1"/>
            <a:r>
              <a:rPr lang="ar-SA" b="1" dirty="0"/>
              <a:t>المادة 12: حرية التعبير</a:t>
            </a:r>
            <a:endParaRPr lang="en-US" b="1" dirty="0"/>
          </a:p>
          <a:p>
            <a:pPr rtl="1"/>
            <a:r>
              <a:rPr lang="ar-SA" b="1" dirty="0"/>
              <a:t>المادة 13: الحق في حرية التعبير وتداول المعلومات والأفكار</a:t>
            </a:r>
            <a:endParaRPr lang="en-US" b="1" dirty="0"/>
          </a:p>
          <a:p>
            <a:pPr rtl="1"/>
            <a:r>
              <a:rPr lang="ar-SA" b="1" dirty="0"/>
              <a:t>المادة 14: حرية الفكر والوجدان والدين</a:t>
            </a:r>
            <a:endParaRPr lang="en-US" b="1" dirty="0"/>
          </a:p>
          <a:p>
            <a:pPr rtl="1"/>
            <a:r>
              <a:rPr lang="ar-SA" b="1" dirty="0"/>
              <a:t>المادة 15: حرية تكوين الجمعيات والاجتماع السلمي</a:t>
            </a:r>
            <a:endParaRPr lang="en-US" b="1" dirty="0"/>
          </a:p>
          <a:p>
            <a:pPr rtl="1"/>
            <a:r>
              <a:rPr lang="ar-SA" b="1" dirty="0"/>
              <a:t>المادة 16: حرمة الحياة الخاصة</a:t>
            </a:r>
            <a:endParaRPr lang="en-US" b="1" dirty="0"/>
          </a:p>
          <a:p>
            <a:pPr rtl="1"/>
            <a:r>
              <a:rPr lang="ar-SA" b="1" dirty="0"/>
              <a:t>المادة 17: دور وسائط الإعلام</a:t>
            </a:r>
            <a:endParaRPr lang="en-US" b="1" dirty="0"/>
          </a:p>
          <a:p>
            <a:pPr rtl="1"/>
            <a:r>
              <a:rPr lang="ar-SA" b="1" dirty="0"/>
              <a:t>المادة 18: المسؤولية المشتركة للوالدين</a:t>
            </a:r>
            <a:endParaRPr lang="en-US" b="1" dirty="0"/>
          </a:p>
          <a:p>
            <a:pPr rtl="1"/>
            <a:r>
              <a:rPr lang="ar-SA" b="1" dirty="0"/>
              <a:t>المادة 19: الحماية من العنف أو الضرر أو المعاملة المسيئة</a:t>
            </a:r>
            <a:endParaRPr lang="en-US" b="1" dirty="0"/>
          </a:p>
          <a:p>
            <a:pPr rtl="1"/>
            <a:r>
              <a:rPr lang="ar-SA" b="1" dirty="0"/>
              <a:t>المادة 20: توفير الرعاية للأطفال المحرومين من بيئتهم العائلية</a:t>
            </a:r>
            <a:endParaRPr lang="en-US" b="1" dirty="0"/>
          </a:p>
          <a:p>
            <a:pPr rtl="1"/>
            <a:r>
              <a:rPr lang="ar-SA" b="1" dirty="0"/>
              <a:t>المادة 21: التبني</a:t>
            </a:r>
            <a:endParaRPr lang="en-US" b="1" dirty="0"/>
          </a:p>
          <a:p>
            <a:pPr rtl="1"/>
            <a:r>
              <a:rPr lang="ar-SA" b="1" dirty="0"/>
              <a:t>المادة 22: تقديم الحماية والمساعدة الإنسانية للطفل اللاجئ</a:t>
            </a:r>
            <a:endParaRPr lang="en-US" b="1" dirty="0"/>
          </a:p>
          <a:p>
            <a:pPr rtl="1"/>
            <a:r>
              <a:rPr lang="ar-SA" b="1" dirty="0"/>
              <a:t>المادة 23: تمتع الطفل المعوق برعاية خاصة</a:t>
            </a:r>
            <a:endParaRPr lang="en-US" b="1" dirty="0"/>
          </a:p>
          <a:p>
            <a:endParaRPr lang="en-US"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fontScale="92500" lnSpcReduction="20000"/>
          </a:bodyPr>
          <a:lstStyle/>
          <a:p>
            <a:pPr rtl="1"/>
            <a:r>
              <a:rPr lang="ar-SA" sz="2800" b="1" dirty="0"/>
              <a:t>المادة 24: الحق في التمتع بأعلى مستوى صحي يمكن بلوغه</a:t>
            </a:r>
            <a:endParaRPr lang="en-US" sz="2800" b="1" dirty="0"/>
          </a:p>
          <a:p>
            <a:pPr rtl="1"/>
            <a:r>
              <a:rPr lang="ar-SA" sz="2800" b="1" dirty="0"/>
              <a:t>المادة 25: المراجعة الدورية لحالة الأطفال المودعين</a:t>
            </a:r>
            <a:endParaRPr lang="en-US" sz="2800" b="1" dirty="0"/>
          </a:p>
          <a:p>
            <a:pPr rtl="1"/>
            <a:r>
              <a:rPr lang="ar-SA" sz="2800" b="1" dirty="0"/>
              <a:t>المادة 26: الحق في الانتفاع من الضمان الاجتماعي</a:t>
            </a:r>
            <a:endParaRPr lang="en-US" sz="2800" b="1" dirty="0"/>
          </a:p>
          <a:p>
            <a:pPr rtl="1"/>
            <a:r>
              <a:rPr lang="ar-SA" sz="2800" b="1" dirty="0"/>
              <a:t>المادة 27: الحق في مستوى معيشي ملائم</a:t>
            </a:r>
            <a:endParaRPr lang="en-US" sz="2800" b="1" dirty="0"/>
          </a:p>
          <a:p>
            <a:pPr rtl="1"/>
            <a:r>
              <a:rPr lang="ar-SA" sz="2800" b="1" dirty="0"/>
              <a:t>المادة 28: حق الطفل في التعليم</a:t>
            </a:r>
            <a:endParaRPr lang="en-US" sz="2800" b="1" dirty="0"/>
          </a:p>
          <a:p>
            <a:pPr rtl="1"/>
            <a:r>
              <a:rPr lang="ar-SA" sz="2800" b="1" dirty="0"/>
              <a:t>المادة 29: أهداف التعليم</a:t>
            </a:r>
            <a:endParaRPr lang="en-US" sz="2800" b="1" dirty="0"/>
          </a:p>
          <a:p>
            <a:pPr rtl="1"/>
            <a:r>
              <a:rPr lang="ar-SA" sz="2800" b="1" dirty="0"/>
              <a:t>المادة 30: حقوق أطفال الأقليات أو أطفال السكان الأصليين</a:t>
            </a:r>
            <a:endParaRPr lang="en-US" sz="2800" b="1" dirty="0"/>
          </a:p>
          <a:p>
            <a:pPr rtl="1"/>
            <a:r>
              <a:rPr lang="ar-SA" sz="2800" b="1" dirty="0"/>
              <a:t>المادة 31: الحق في النشاط الفني </a:t>
            </a:r>
            <a:r>
              <a:rPr lang="ar-SA" sz="2800" b="1" dirty="0" err="1"/>
              <a:t>والاستجمامي</a:t>
            </a:r>
            <a:endParaRPr lang="en-US" sz="2800" b="1" dirty="0"/>
          </a:p>
          <a:p>
            <a:pPr rtl="1"/>
            <a:r>
              <a:rPr lang="ar-SA" sz="2800" b="1" dirty="0"/>
              <a:t>المادة 32: الحماية من الاستغلال الاقتصادي والأعمال الخطرة والمضرة</a:t>
            </a:r>
            <a:endParaRPr lang="en-US" sz="2800" b="1" dirty="0"/>
          </a:p>
          <a:p>
            <a:pPr rtl="1"/>
            <a:r>
              <a:rPr lang="ar-SA" sz="2800" b="1" dirty="0"/>
              <a:t>المادة 33: الوقاية من الاستخدام غير المشروع للمواد المخدرة وتلك المؤثرة على العقل</a:t>
            </a:r>
            <a:endParaRPr lang="en-US" sz="2800" b="1" dirty="0"/>
          </a:p>
          <a:p>
            <a:pPr rtl="1"/>
            <a:r>
              <a:rPr lang="ar-SA" sz="2800" b="1" dirty="0"/>
              <a:t>المادة 34: الحماية من الاستغلال الجنسي والانتهاك الجنسي</a:t>
            </a:r>
            <a:endParaRPr lang="en-US" sz="2800" b="1" dirty="0"/>
          </a:p>
          <a:p>
            <a:pPr rtl="1"/>
            <a:r>
              <a:rPr lang="ar-SA" sz="2800" b="1" dirty="0"/>
              <a:t>المادة 35: اتخاذ ما يلزم من تدابير لمنع اختطاف الأطفال وبيعهم والاتجار بهم</a:t>
            </a:r>
            <a:endParaRPr lang="en-US" sz="2800" b="1" dirty="0"/>
          </a:p>
          <a:p>
            <a:pPr rtl="1"/>
            <a:r>
              <a:rPr lang="ar-SA" sz="2800" b="1" dirty="0"/>
              <a:t>المادة 36: الحماية من الاستغلال الضار</a:t>
            </a:r>
            <a:endParaRPr lang="en-US" sz="2800" b="1" dirty="0"/>
          </a:p>
          <a:p>
            <a:pPr rtl="1"/>
            <a:r>
              <a:rPr lang="ar-SA" sz="2800" b="1" dirty="0"/>
              <a:t>المادة 37: الحماية من التعذيب والمعاملة أو العقوبة القاسية أو اللاإنسانية أو المهينة وضوابط عقوبة الإعدام والحرمان من الحرية</a:t>
            </a:r>
            <a:endParaRPr lang="en-US" sz="2800" b="1" dirty="0"/>
          </a:p>
          <a:p>
            <a:endParaRPr lang="en-US"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fontScale="85000" lnSpcReduction="20000"/>
          </a:bodyPr>
          <a:lstStyle/>
          <a:p>
            <a:pPr rtl="1"/>
            <a:r>
              <a:rPr lang="ar-SA" b="1" dirty="0"/>
              <a:t>المادة 38: الاشتراك المباشر في الحرب والتجنيد والحماية من آثار النزاعات المسلحة</a:t>
            </a:r>
            <a:endParaRPr lang="en-US" b="1" dirty="0"/>
          </a:p>
          <a:p>
            <a:pPr rtl="1"/>
            <a:r>
              <a:rPr lang="ar-SA" b="1" dirty="0"/>
              <a:t>المادة 39: تشجيع التأهيل وإعادة الاندماج </a:t>
            </a:r>
            <a:endParaRPr lang="en-US" b="1" dirty="0"/>
          </a:p>
          <a:p>
            <a:pPr rtl="1"/>
            <a:r>
              <a:rPr lang="ar-SA" b="1" dirty="0"/>
              <a:t>المادة 40: ضوابط معاملة الأطفال المدعى بانتهاكهم لقانون العقوبات</a:t>
            </a:r>
            <a:endParaRPr lang="en-US" b="1" dirty="0"/>
          </a:p>
          <a:p>
            <a:pPr rtl="1"/>
            <a:r>
              <a:rPr lang="ar-SA" b="1" dirty="0"/>
              <a:t>المادة 41: أولوية الأحكام تبعا لمصلحة الطفل</a:t>
            </a:r>
            <a:endParaRPr lang="en-US" b="1" dirty="0"/>
          </a:p>
          <a:p>
            <a:pPr rtl="1"/>
            <a:r>
              <a:rPr lang="ar-SA" b="1" u="sng" dirty="0"/>
              <a:t>الجزء الثاني - الأحكام الإجرائية</a:t>
            </a:r>
            <a:endParaRPr lang="en-US" b="1" dirty="0"/>
          </a:p>
          <a:p>
            <a:pPr rtl="1"/>
            <a:r>
              <a:rPr lang="ar-SA" b="1" dirty="0"/>
              <a:t>المادة 42: النشر والتوعية بالاتفاقية</a:t>
            </a:r>
            <a:endParaRPr lang="en-US" b="1" dirty="0"/>
          </a:p>
          <a:p>
            <a:pPr rtl="1"/>
            <a:r>
              <a:rPr lang="ar-SA" b="1" dirty="0"/>
              <a:t>المادة 43: إنشاء لجنة حقوق الطفل</a:t>
            </a:r>
            <a:endParaRPr lang="en-US" b="1" dirty="0"/>
          </a:p>
          <a:p>
            <a:pPr rtl="1"/>
            <a:r>
              <a:rPr lang="ar-SA" b="1" dirty="0"/>
              <a:t>المادة 44: التزام الدول الأطراف بتقديم تقارير</a:t>
            </a:r>
            <a:endParaRPr lang="en-US" b="1" dirty="0"/>
          </a:p>
          <a:p>
            <a:pPr rtl="1"/>
            <a:r>
              <a:rPr lang="ar-SA" b="1" dirty="0"/>
              <a:t>المادة 45: التعاون الدولي</a:t>
            </a:r>
            <a:endParaRPr lang="en-US" b="1" dirty="0"/>
          </a:p>
          <a:p>
            <a:pPr rtl="1"/>
            <a:r>
              <a:rPr lang="ar-SA" b="1" u="sng" dirty="0"/>
              <a:t>الجزء الثالث - التوقيع والتصديق والتحفظات</a:t>
            </a:r>
            <a:endParaRPr lang="en-US" b="1" dirty="0"/>
          </a:p>
          <a:p>
            <a:pPr rtl="1"/>
            <a:r>
              <a:rPr lang="ar-SA" b="1" dirty="0"/>
              <a:t>المادة 46: التوقيع</a:t>
            </a:r>
            <a:endParaRPr lang="en-US" b="1" dirty="0"/>
          </a:p>
          <a:p>
            <a:pPr rtl="1"/>
            <a:r>
              <a:rPr lang="ar-SA" b="1" dirty="0"/>
              <a:t>المادة 47: التصديق</a:t>
            </a:r>
            <a:endParaRPr lang="en-US" b="1" dirty="0"/>
          </a:p>
          <a:p>
            <a:pPr rtl="1"/>
            <a:r>
              <a:rPr lang="ar-SA" b="1" dirty="0"/>
              <a:t>المادة 48: الانضمام</a:t>
            </a:r>
            <a:endParaRPr lang="en-US" b="1" dirty="0"/>
          </a:p>
          <a:p>
            <a:pPr rtl="1"/>
            <a:r>
              <a:rPr lang="ar-SA" b="1" dirty="0"/>
              <a:t>المادة 49: بدء النفاذ</a:t>
            </a:r>
            <a:endParaRPr lang="en-US" b="1" dirty="0"/>
          </a:p>
          <a:p>
            <a:pPr rtl="1"/>
            <a:r>
              <a:rPr lang="ar-SA" b="1" dirty="0"/>
              <a:t>المادة 50: التعديل</a:t>
            </a:r>
            <a:endParaRPr lang="en-US" b="1" dirty="0"/>
          </a:p>
          <a:p>
            <a:pPr rtl="1"/>
            <a:r>
              <a:rPr lang="ar-SA" b="1" dirty="0"/>
              <a:t>المادة 51: التحفظات</a:t>
            </a:r>
            <a:endParaRPr lang="en-US" b="1" dirty="0"/>
          </a:p>
          <a:p>
            <a:pPr rtl="1"/>
            <a:r>
              <a:rPr lang="ar-SA" b="1" dirty="0"/>
              <a:t>المادة 52: الانسحاب</a:t>
            </a:r>
            <a:endParaRPr lang="en-US" b="1" dirty="0"/>
          </a:p>
          <a:p>
            <a:pPr rtl="1"/>
            <a:r>
              <a:rPr lang="ar-SA" b="1" dirty="0"/>
              <a:t>المادة 53: الوديع</a:t>
            </a:r>
            <a:endParaRPr lang="en-US" b="1" dirty="0"/>
          </a:p>
          <a:p>
            <a:r>
              <a:rPr lang="ar-SA" b="1" dirty="0"/>
              <a:t>المادة 54: اللغات</a:t>
            </a:r>
            <a:endParaRPr lang="en-US"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ctr" rtl="1"/>
            <a:r>
              <a:rPr lang="ar-SA" sz="3400" b="1" dirty="0">
                <a:solidFill>
                  <a:srgbClr val="66FF66"/>
                </a:solidFill>
              </a:rPr>
              <a:t>تعريف البروتوكول الاختياري الملحق باتفاقية حقوق الطفل والخاص باشتراك الأطفال في المنازعات المسلحة</a:t>
            </a:r>
            <a:endParaRPr lang="en-US" sz="3400" b="1" dirty="0">
              <a:solidFill>
                <a:srgbClr val="66FF66"/>
              </a:solidFill>
            </a:endParaRPr>
          </a:p>
          <a:p>
            <a:pPr algn="just" rtl="1"/>
            <a:r>
              <a:rPr lang="ar-SA" sz="3400" b="1" dirty="0"/>
              <a:t>وتشمل الأحكام الرئيسية الواردة في البروتوكول الاختياري الملحق باتفاقية حقوق الطفل والخاص باشتراك الأطفال في النـزاع المسلح على: التزام الدولة الطرف فيه بأن تتخذ جميع التدابير الممكنة عمليا لكفالة عدم اشتراك أفراد قواتها المسلحة الذين يقل سنهم عن ثمان عشرة سنة اشتراكا مباشرا في الأعمال العدائية. وأنه لا يجوز للدول الأطراف تجنيد قسريا أي شخص لم يبلغ سن الثامنة عشرة. كما يحظر البروتوكول على الجماعات المتمردة أو الجماعات المسلحة غير الحكومية تجنيد الأشخاص الذين لم يبلغ سنهم ثمان عشرة سنة أو استخدامهم في الأعمال العدائية. </a:t>
            </a:r>
            <a:endParaRPr lang="en-US" sz="34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fontScale="25000" lnSpcReduction="20000"/>
          </a:bodyPr>
          <a:lstStyle/>
          <a:p>
            <a:pPr algn="ctr" rtl="1"/>
            <a:r>
              <a:rPr lang="ar-SA" sz="5400" b="1" dirty="0">
                <a:solidFill>
                  <a:srgbClr val="66FF66"/>
                </a:solidFill>
              </a:rPr>
              <a:t>فيما يلي سوف نلقي الضوء على </a:t>
            </a:r>
            <a:endParaRPr lang="en-US" sz="5400" b="1" dirty="0">
              <a:solidFill>
                <a:srgbClr val="66FF66"/>
              </a:solidFill>
            </a:endParaRPr>
          </a:p>
          <a:p>
            <a:pPr rtl="1"/>
            <a:r>
              <a:rPr lang="en-US" sz="5400" dirty="0"/>
              <a:t> </a:t>
            </a:r>
            <a:endParaRPr lang="en-US" sz="2500" dirty="0"/>
          </a:p>
          <a:p>
            <a:pPr rtl="1">
              <a:spcBef>
                <a:spcPts val="1200"/>
              </a:spcBef>
            </a:pPr>
            <a:r>
              <a:rPr lang="ar-EG" sz="8800" b="1" dirty="0" smtClean="0"/>
              <a:t>- </a:t>
            </a:r>
            <a:r>
              <a:rPr lang="ar-SA" sz="8800" b="1" dirty="0" smtClean="0"/>
              <a:t>الاجماع </a:t>
            </a:r>
            <a:r>
              <a:rPr lang="ar-SA" sz="8800" b="1" dirty="0"/>
              <a:t>الدولي حول اتفاقية حقوق الطفل</a:t>
            </a:r>
            <a:endParaRPr lang="en-US" sz="8800" b="1" dirty="0"/>
          </a:p>
          <a:p>
            <a:pPr rtl="1">
              <a:spcBef>
                <a:spcPts val="1200"/>
              </a:spcBef>
            </a:pPr>
            <a:r>
              <a:rPr lang="ar-EG" sz="8800" b="1" dirty="0" smtClean="0"/>
              <a:t>- </a:t>
            </a:r>
            <a:r>
              <a:rPr lang="ar-SA" sz="8800" b="1" dirty="0" smtClean="0"/>
              <a:t>وضع </a:t>
            </a:r>
            <a:r>
              <a:rPr lang="ar-SA" sz="8800" b="1" dirty="0"/>
              <a:t>البروتوكولات الملحقة بالاتفاقية</a:t>
            </a:r>
            <a:endParaRPr lang="en-US" sz="8800" b="1" dirty="0"/>
          </a:p>
          <a:p>
            <a:pPr rtl="1">
              <a:spcBef>
                <a:spcPts val="1200"/>
              </a:spcBef>
            </a:pPr>
            <a:r>
              <a:rPr lang="ar-EG" sz="8800" b="1" dirty="0" smtClean="0"/>
              <a:t>- </a:t>
            </a:r>
            <a:r>
              <a:rPr lang="ar-SA" sz="8800" b="1" dirty="0" smtClean="0"/>
              <a:t>لجنة </a:t>
            </a:r>
            <a:r>
              <a:rPr lang="ar-SA" sz="8800" b="1" dirty="0"/>
              <a:t>حقوق الطفل</a:t>
            </a:r>
            <a:endParaRPr lang="en-US" sz="8800" b="1" dirty="0"/>
          </a:p>
          <a:p>
            <a:pPr rtl="1">
              <a:spcBef>
                <a:spcPts val="1200"/>
              </a:spcBef>
            </a:pPr>
            <a:r>
              <a:rPr lang="ar-EG" sz="8800" b="1" dirty="0" smtClean="0"/>
              <a:t>- </a:t>
            </a:r>
            <a:r>
              <a:rPr lang="ar-SA" sz="8800" b="1" dirty="0" smtClean="0"/>
              <a:t>مبادئ </a:t>
            </a:r>
            <a:r>
              <a:rPr lang="ar-SA" sz="8800" b="1" dirty="0"/>
              <a:t>حقوق الطفل بموجب الاتفاقية</a:t>
            </a:r>
            <a:endParaRPr lang="en-US" sz="8800" b="1" dirty="0"/>
          </a:p>
          <a:p>
            <a:pPr rtl="1">
              <a:spcBef>
                <a:spcPts val="1200"/>
              </a:spcBef>
            </a:pPr>
            <a:r>
              <a:rPr lang="ar-EG" sz="8800" b="1" dirty="0" smtClean="0"/>
              <a:t>- </a:t>
            </a:r>
            <a:r>
              <a:rPr lang="ar-SA" sz="8800" b="1" dirty="0" smtClean="0"/>
              <a:t>حقوق </a:t>
            </a:r>
            <a:r>
              <a:rPr lang="ar-SA" sz="8800" b="1" dirty="0"/>
              <a:t>الطفل بموجب </a:t>
            </a:r>
            <a:r>
              <a:rPr lang="ar-SA" sz="8800" b="1" dirty="0" smtClean="0"/>
              <a:t>اتفاقية</a:t>
            </a:r>
            <a:r>
              <a:rPr lang="ar-EG" sz="8800" b="1" dirty="0" smtClean="0"/>
              <a:t> حقوق </a:t>
            </a:r>
            <a:r>
              <a:rPr lang="ar-EG" sz="8800" b="1" dirty="0" smtClean="0"/>
              <a:t>الطفل</a:t>
            </a:r>
          </a:p>
          <a:p>
            <a:pPr rtl="1">
              <a:spcBef>
                <a:spcPts val="1200"/>
              </a:spcBef>
            </a:pPr>
            <a:r>
              <a:rPr lang="ar-EG" sz="8800" b="1" dirty="0" smtClean="0"/>
              <a:t>- التزام </a:t>
            </a:r>
            <a:r>
              <a:rPr lang="ar-EG" sz="8800" b="1" dirty="0"/>
              <a:t>الدول الأطراف في الاتفاقية بتقديم تقارير إلى لجنة حقوق الطفل</a:t>
            </a:r>
          </a:p>
          <a:p>
            <a:pPr rtl="1">
              <a:spcBef>
                <a:spcPts val="1200"/>
              </a:spcBef>
            </a:pPr>
            <a:r>
              <a:rPr lang="ar-EG" sz="8800" b="1" dirty="0" smtClean="0"/>
              <a:t>- </a:t>
            </a:r>
            <a:r>
              <a:rPr lang="ar-SA" sz="8800" b="1" dirty="0" smtClean="0"/>
              <a:t>قائمة </a:t>
            </a:r>
            <a:r>
              <a:rPr lang="ar-SA" sz="8800" b="1" dirty="0"/>
              <a:t>بمواد </a:t>
            </a:r>
            <a:r>
              <a:rPr lang="ar-EG" sz="8800" b="1" dirty="0" smtClean="0"/>
              <a:t>ال</a:t>
            </a:r>
            <a:r>
              <a:rPr lang="ar-SA" sz="8800" b="1" dirty="0" smtClean="0"/>
              <a:t>اتفاقية</a:t>
            </a:r>
            <a:endParaRPr lang="en-US" sz="8800" b="1" dirty="0"/>
          </a:p>
          <a:p>
            <a:pPr rtl="1">
              <a:spcBef>
                <a:spcPts val="1200"/>
              </a:spcBef>
            </a:pPr>
            <a:r>
              <a:rPr lang="ar-EG" sz="8800" b="1" dirty="0" smtClean="0"/>
              <a:t>- </a:t>
            </a:r>
            <a:r>
              <a:rPr lang="ar-SA" sz="8800" b="1" dirty="0" smtClean="0"/>
              <a:t>تعريف </a:t>
            </a:r>
            <a:r>
              <a:rPr lang="ar-SA" sz="8800" b="1" dirty="0"/>
              <a:t>بالبروتوكول الاختياري الملحق باتفاقية حقوق الطفل والخاص باشتراك الأطفال في المنازعات المسلحة، وقائمة بمواده</a:t>
            </a:r>
            <a:endParaRPr lang="en-US" sz="8800" b="1" dirty="0"/>
          </a:p>
          <a:p>
            <a:pPr rtl="1">
              <a:spcBef>
                <a:spcPts val="1200"/>
              </a:spcBef>
            </a:pPr>
            <a:r>
              <a:rPr lang="ar-EG" sz="8800" b="1" dirty="0" smtClean="0"/>
              <a:t>- </a:t>
            </a:r>
            <a:r>
              <a:rPr lang="ar-SA" sz="8800" b="1" dirty="0" smtClean="0"/>
              <a:t>تعريف </a:t>
            </a:r>
            <a:r>
              <a:rPr lang="ar-SA" sz="8800" b="1" dirty="0"/>
              <a:t>البروتوكول الاختياري الملحق باتفاقية حقوق الطفل والخاص ببيع الأطفال واستغلالهم في البغاء وفي المواد الخليعة، وقائمة بمواده</a:t>
            </a:r>
            <a:endParaRPr lang="en-US" sz="8800" b="1" dirty="0"/>
          </a:p>
          <a:p>
            <a:pPr rtl="1">
              <a:spcBef>
                <a:spcPts val="1200"/>
              </a:spcBef>
            </a:pPr>
            <a:r>
              <a:rPr lang="ar-EG" sz="8800" b="1" dirty="0" smtClean="0"/>
              <a:t>- </a:t>
            </a:r>
            <a:r>
              <a:rPr lang="ar-SA" sz="8800" b="1" dirty="0" smtClean="0"/>
              <a:t>تعريف </a:t>
            </a:r>
            <a:r>
              <a:rPr lang="ar-SA" sz="8800" b="1" dirty="0"/>
              <a:t>البروتوكول الاختياري لاتفاقية حقوق الطفل المتعلق بإجراء تقديم البلاغات، وقائمة </a:t>
            </a:r>
            <a:r>
              <a:rPr lang="ar-SA" sz="8800" b="1" dirty="0" smtClean="0"/>
              <a:t>بمواده</a:t>
            </a:r>
            <a:endParaRPr lang="ar-EG" sz="8800" b="1" dirty="0" smtClean="0"/>
          </a:p>
          <a:p>
            <a:pPr rtl="1">
              <a:spcBef>
                <a:spcPts val="1200"/>
              </a:spcBef>
            </a:pPr>
            <a:r>
              <a:rPr lang="ar-EG" sz="8800" b="1" dirty="0" smtClean="0"/>
              <a:t>- التعليقات العامة للجنة</a:t>
            </a:r>
            <a:endParaRPr lang="en-US" sz="8800" b="1" dirty="0"/>
          </a:p>
          <a:p>
            <a:pPr rtl="1">
              <a:spcBef>
                <a:spcPts val="1200"/>
              </a:spcBef>
            </a:pPr>
            <a:r>
              <a:rPr lang="ar-EG" sz="8800" b="1" dirty="0" smtClean="0"/>
              <a:t>- </a:t>
            </a:r>
            <a:r>
              <a:rPr lang="ar-SA" sz="8800" b="1" dirty="0" smtClean="0"/>
              <a:t>وضع </a:t>
            </a:r>
            <a:r>
              <a:rPr lang="ar-SA" sz="8800" b="1" dirty="0"/>
              <a:t>الدولة المعنية </a:t>
            </a:r>
            <a:endParaRPr lang="en-US" sz="8800" b="1" dirty="0"/>
          </a:p>
          <a:p>
            <a:pPr algn="just" rtl="1">
              <a:buFontTx/>
              <a:buChar char="-"/>
            </a:pPr>
            <a:endParaRPr lang="en-US" sz="4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600" b="1" dirty="0"/>
              <a:t>ويطالب البروتوكول الدول الأطراف بتجريم هذه الممارسات وأن تتخذ التدابير المناسبة لمنع هذه الجماعات من تجنيد واستخدام الأطفال. وبموجب البروتوكول على الدول الأطراف أن ترفع الحد الأدنى لسن التجنيد الطوعي فوق خمس عشرة سنة. ويجب وضع التدابير اللازمة للتأكد من أن تجنيد الأشخاص الذين يقل عمرهم عن ثمان عشرة هو طوعي بالفعل، وأنه يتم بموافقة عن علم من والدي الشخص أو أوصيائه القانونيين، وأن يكون المجندون على علم كامل بالواجبات التي سيضطلعون بها في الخدمة العسكرية، والتأكد من عمر المجند.</a:t>
            </a:r>
            <a:endParaRPr lang="en-US" sz="3600" b="1" dirty="0"/>
          </a:p>
          <a:p>
            <a:endParaRPr lang="en-US" sz="36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fontScale="92500" lnSpcReduction="10000"/>
          </a:bodyPr>
          <a:lstStyle/>
          <a:p>
            <a:pPr algn="ctr" rtl="1"/>
            <a:r>
              <a:rPr lang="ar-SA" b="1" dirty="0">
                <a:solidFill>
                  <a:srgbClr val="66FF66"/>
                </a:solidFill>
              </a:rPr>
              <a:t>قائمة بمواد البروتوكول الاختياري الملحق باتفاقية حقوق الطفل والخاص باشتراك الأطفال في المنازعات المسلحة</a:t>
            </a:r>
            <a:endParaRPr lang="en-US" b="1" dirty="0">
              <a:solidFill>
                <a:srgbClr val="66FF66"/>
              </a:solidFill>
            </a:endParaRPr>
          </a:p>
          <a:p>
            <a:pPr rtl="1"/>
            <a:r>
              <a:rPr lang="ar-SA" b="1" dirty="0"/>
              <a:t>الديباجة</a:t>
            </a:r>
            <a:endParaRPr lang="en-US" b="1" dirty="0"/>
          </a:p>
          <a:p>
            <a:pPr rtl="1"/>
            <a:r>
              <a:rPr lang="ar-SA" b="1" dirty="0"/>
              <a:t>المادة 1: الحد الأدنى لسن الاشتراك المباشر في الأعمال الحربية</a:t>
            </a:r>
            <a:endParaRPr lang="en-US" b="1" dirty="0"/>
          </a:p>
          <a:p>
            <a:pPr rtl="1"/>
            <a:r>
              <a:rPr lang="ar-SA" b="1" dirty="0"/>
              <a:t>المادة 2: الحد الأدنى لسن التجنيد الإجباري</a:t>
            </a:r>
            <a:endParaRPr lang="en-US" b="1" dirty="0"/>
          </a:p>
          <a:p>
            <a:pPr rtl="1"/>
            <a:r>
              <a:rPr lang="ar-SA" b="1" dirty="0"/>
              <a:t>المادة 3: الحد الأدنى لسن التطوع في القوات المسلحة</a:t>
            </a:r>
            <a:endParaRPr lang="en-US" b="1" dirty="0"/>
          </a:p>
          <a:p>
            <a:pPr rtl="1"/>
            <a:r>
              <a:rPr lang="ar-SA" b="1" dirty="0"/>
              <a:t>المادة 4: السن الأدنى للتجنيد من قبل المجموعات المسلحة</a:t>
            </a:r>
            <a:endParaRPr lang="en-US" b="1" dirty="0"/>
          </a:p>
          <a:p>
            <a:pPr rtl="1"/>
            <a:r>
              <a:rPr lang="ar-SA" b="1" dirty="0"/>
              <a:t>المادة 5: أولوية الأحكام التي تقضي بمزيد من الحماية للطفل</a:t>
            </a:r>
            <a:endParaRPr lang="en-US" b="1" dirty="0"/>
          </a:p>
          <a:p>
            <a:pPr rtl="1"/>
            <a:r>
              <a:rPr lang="ar-SA" b="1" dirty="0"/>
              <a:t>المادة 6: طبيعة التزامات الدول الأطراف</a:t>
            </a:r>
            <a:endParaRPr lang="en-US" b="1" dirty="0"/>
          </a:p>
          <a:p>
            <a:pPr rtl="1"/>
            <a:r>
              <a:rPr lang="ar-SA" b="1" dirty="0"/>
              <a:t>المادة 7: إعادة التأهيل والإدماج لضحايا الانتهاكات </a:t>
            </a:r>
            <a:endParaRPr lang="en-US" b="1" dirty="0"/>
          </a:p>
          <a:p>
            <a:pPr rtl="1"/>
            <a:r>
              <a:rPr lang="ar-SA" b="1" dirty="0"/>
              <a:t>المادة 8: الالتزام بتقديم التقارير للجنة</a:t>
            </a:r>
            <a:endParaRPr lang="en-US" b="1" dirty="0"/>
          </a:p>
          <a:p>
            <a:pPr rtl="1"/>
            <a:r>
              <a:rPr lang="ar-SA" b="1" dirty="0"/>
              <a:t>المادة 9: التوقيع والتصديق والانضمام</a:t>
            </a:r>
            <a:endParaRPr lang="en-US" b="1" dirty="0"/>
          </a:p>
          <a:p>
            <a:pPr rtl="1"/>
            <a:r>
              <a:rPr lang="ar-SA" b="1" dirty="0"/>
              <a:t>المادة 10: النفاذ</a:t>
            </a:r>
            <a:endParaRPr lang="en-US" b="1" dirty="0"/>
          </a:p>
          <a:p>
            <a:pPr rtl="1"/>
            <a:r>
              <a:rPr lang="ar-SA" b="1" dirty="0"/>
              <a:t>المادة 11: الانسحاب</a:t>
            </a:r>
            <a:endParaRPr lang="en-US" b="1" dirty="0"/>
          </a:p>
          <a:p>
            <a:pPr rtl="1"/>
            <a:r>
              <a:rPr lang="ar-SA" b="1" dirty="0"/>
              <a:t>المادة 12: التعديل</a:t>
            </a:r>
            <a:endParaRPr lang="en-US" b="1" dirty="0"/>
          </a:p>
          <a:p>
            <a:pPr rtl="1"/>
            <a:r>
              <a:rPr lang="ar-SA" b="1" dirty="0"/>
              <a:t>المادة 13: اللغات</a:t>
            </a:r>
            <a:endParaRPr lang="en-US" b="1" dirty="0"/>
          </a:p>
          <a:p>
            <a:endParaRPr lang="en-US"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ctr" rtl="1"/>
            <a:r>
              <a:rPr lang="ar-SA" sz="3200" b="1" dirty="0">
                <a:solidFill>
                  <a:srgbClr val="66FF66"/>
                </a:solidFill>
              </a:rPr>
              <a:t>تعريف البروتوكول الاختياري الملحق باتفاقية حقوق الطفل والخاص ببيع الأطفال واستغلالهم في البغاء وفي المواد الخليعة</a:t>
            </a:r>
            <a:endParaRPr lang="en-US" sz="3200" b="1" dirty="0">
              <a:solidFill>
                <a:srgbClr val="66FF66"/>
              </a:solidFill>
            </a:endParaRPr>
          </a:p>
          <a:p>
            <a:pPr algn="just" rtl="1"/>
            <a:r>
              <a:rPr lang="ar-SA" sz="3200" b="1" dirty="0"/>
              <a:t>فيما يقوم يشدد البروتوكول الاختياري الملحق باتفاقية حقوق الطفل والخاص ببيع الأطفال واستغلالهم في البغاء وفي المواد الخليعة تشديدا خاصا على تجريم الانتهاكات الخطيرة لحقوق الأطفال، وهي بيع الأطفال والتبني غير القانوني واستغلال الأطفال في البغاء والمواد الخليعة. ويؤكد على دور التعاون الدولي بهذا الخصوص في مكافحة هذه الأنشطة عبر الوطنية، وعلى قيمة الوعي العام وحملات الإعلام والتثقيف لتعزيز حماية الأطفال من تلك الانتهاكات الخطيرة لحقوقهم. ووضع قواعد لمعالجة الانتهاكات في ظل القانون المحلي، بما في ذلك ما يتعلق بمرتكبي الانتهاكات، وحماية الضحايا.</a:t>
            </a:r>
            <a:endParaRPr lang="en-US" sz="3200" b="1" dirty="0"/>
          </a:p>
          <a:p>
            <a:pPr algn="just"/>
            <a:endParaRPr lang="en-US" sz="32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fontScale="70000" lnSpcReduction="20000"/>
          </a:bodyPr>
          <a:lstStyle/>
          <a:p>
            <a:pPr algn="ctr" rtl="1"/>
            <a:r>
              <a:rPr lang="ar-SA" sz="3400" b="1" dirty="0">
                <a:solidFill>
                  <a:srgbClr val="66FF66"/>
                </a:solidFill>
              </a:rPr>
              <a:t>قائمة بمواد البروتوكول الاختياري الملحق باتفاقية حقوق الطفل والخاص ببيع الأطفال واستغلالهم في البغاء وفي المواد الخليعة</a:t>
            </a:r>
            <a:endParaRPr lang="en-US" sz="3400" b="1" dirty="0">
              <a:solidFill>
                <a:srgbClr val="66FF66"/>
              </a:solidFill>
            </a:endParaRPr>
          </a:p>
          <a:p>
            <a:pPr rtl="1"/>
            <a:r>
              <a:rPr lang="ar-SA" sz="2800" b="1" dirty="0"/>
              <a:t>الديباجة</a:t>
            </a:r>
            <a:endParaRPr lang="en-US" sz="2800" b="1" dirty="0"/>
          </a:p>
          <a:p>
            <a:pPr rtl="1"/>
            <a:r>
              <a:rPr lang="ar-SA" sz="2800" b="1" dirty="0"/>
              <a:t>المادة 1: حظر بيع الأطفال واستغلالهم في البغاء والمواد الإباحية </a:t>
            </a:r>
            <a:endParaRPr lang="en-US" sz="2800" b="1" dirty="0"/>
          </a:p>
          <a:p>
            <a:pPr rtl="1"/>
            <a:r>
              <a:rPr lang="ar-SA" sz="2800" b="1" dirty="0"/>
              <a:t>المادة 2: تعاريف</a:t>
            </a:r>
            <a:endParaRPr lang="en-US" sz="2800" b="1" dirty="0"/>
          </a:p>
          <a:p>
            <a:pPr rtl="1"/>
            <a:r>
              <a:rPr lang="ar-SA" sz="2800" b="1" dirty="0"/>
              <a:t>المادة 3: التجريم بموجب القانون الوطني</a:t>
            </a:r>
            <a:endParaRPr lang="en-US" sz="2800" b="1" dirty="0"/>
          </a:p>
          <a:p>
            <a:pPr rtl="1"/>
            <a:r>
              <a:rPr lang="ar-SA" sz="2800" b="1" dirty="0"/>
              <a:t>المادة 4: الولاية القضائية</a:t>
            </a:r>
            <a:endParaRPr lang="en-US" sz="2800" b="1" dirty="0"/>
          </a:p>
          <a:p>
            <a:pPr rtl="1"/>
            <a:r>
              <a:rPr lang="ar-SA" sz="2800" b="1" dirty="0"/>
              <a:t>المادة 5: تسليم المجرمين</a:t>
            </a:r>
            <a:endParaRPr lang="en-US" sz="2800" b="1" dirty="0"/>
          </a:p>
          <a:p>
            <a:pPr rtl="1"/>
            <a:r>
              <a:rPr lang="ar-SA" sz="2800" b="1" dirty="0"/>
              <a:t>المادة 6: المساعدة في التحقيق أو الإجراءات الجنائية أو التسليم</a:t>
            </a:r>
            <a:endParaRPr lang="en-US" sz="2800" b="1" dirty="0"/>
          </a:p>
          <a:p>
            <a:pPr rtl="1"/>
            <a:r>
              <a:rPr lang="ar-SA" sz="2800" b="1" dirty="0"/>
              <a:t>المادة 7: الحجز أو المصادرة</a:t>
            </a:r>
            <a:endParaRPr lang="en-US" sz="2800" b="1" dirty="0"/>
          </a:p>
          <a:p>
            <a:pPr rtl="1"/>
            <a:r>
              <a:rPr lang="ar-SA" sz="2800" b="1" dirty="0"/>
              <a:t>المادة 8: حماية حقوق ومصالح الأطفال ضحايا الانتهاكات</a:t>
            </a:r>
            <a:endParaRPr lang="en-US" sz="2800" b="1" dirty="0"/>
          </a:p>
          <a:p>
            <a:pPr rtl="1"/>
            <a:r>
              <a:rPr lang="ar-SA" sz="2800" b="1" dirty="0"/>
              <a:t>المادة 9: النشر والتوعية ومساعدة الضحايا</a:t>
            </a:r>
            <a:endParaRPr lang="en-US" sz="2800" b="1" dirty="0"/>
          </a:p>
          <a:p>
            <a:pPr rtl="1"/>
            <a:r>
              <a:rPr lang="ar-SA" sz="2800" b="1" dirty="0"/>
              <a:t>المادة 10: التعاون والمساعدة على الصعيد الدولي</a:t>
            </a:r>
            <a:endParaRPr lang="en-US" sz="2800" b="1" dirty="0"/>
          </a:p>
          <a:p>
            <a:pPr rtl="1"/>
            <a:r>
              <a:rPr lang="ar-SA" sz="2800" b="1" dirty="0"/>
              <a:t>المادة 11: أولوية الأحكام التي تفضي بمزيد من الحماية للطفل</a:t>
            </a:r>
            <a:endParaRPr lang="en-US" sz="2800" b="1" dirty="0"/>
          </a:p>
          <a:p>
            <a:pPr rtl="1"/>
            <a:r>
              <a:rPr lang="ar-SA" sz="2800" b="1" dirty="0"/>
              <a:t>المادة 12: تقديم التقارير</a:t>
            </a:r>
            <a:endParaRPr lang="en-US" sz="2800" b="1" dirty="0"/>
          </a:p>
          <a:p>
            <a:pPr rtl="1"/>
            <a:r>
              <a:rPr lang="ar-SA" sz="2800" b="1" dirty="0"/>
              <a:t>المادة 13: التوقيع والتصديق والانضمام</a:t>
            </a:r>
            <a:endParaRPr lang="en-US" sz="2800" b="1" dirty="0"/>
          </a:p>
          <a:p>
            <a:pPr rtl="1"/>
            <a:r>
              <a:rPr lang="ar-SA" sz="2800" b="1" dirty="0"/>
              <a:t>المادة 14: النفاذ</a:t>
            </a:r>
            <a:endParaRPr lang="en-US" sz="2800" b="1" dirty="0"/>
          </a:p>
          <a:p>
            <a:pPr rtl="1"/>
            <a:r>
              <a:rPr lang="ar-SA" sz="2800" b="1" dirty="0"/>
              <a:t>المادة 15: الانسحاب</a:t>
            </a:r>
            <a:endParaRPr lang="en-US" sz="2800" b="1" dirty="0"/>
          </a:p>
          <a:p>
            <a:pPr rtl="1"/>
            <a:r>
              <a:rPr lang="ar-SA" sz="2800" b="1" dirty="0"/>
              <a:t>المادة 16: التعديل</a:t>
            </a:r>
            <a:endParaRPr lang="en-US" sz="2800" b="1" dirty="0"/>
          </a:p>
          <a:p>
            <a:pPr rtl="1"/>
            <a:r>
              <a:rPr lang="ar-SA" sz="2800" b="1" dirty="0"/>
              <a:t>المادة 17: اللغات</a:t>
            </a:r>
            <a:endParaRPr lang="en-US" sz="2800" b="1" dirty="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ctr" rtl="1"/>
            <a:r>
              <a:rPr lang="ar-SA" sz="3000" b="1" dirty="0">
                <a:solidFill>
                  <a:srgbClr val="66FF66"/>
                </a:solidFill>
              </a:rPr>
              <a:t>تعريف البروتوكول الاختياري لاتفاقية حقوق الطفل المتعلق بإجراء تقديم البلاغات</a:t>
            </a:r>
            <a:endParaRPr lang="en-US" sz="3000" b="1" dirty="0">
              <a:solidFill>
                <a:srgbClr val="66FF66"/>
              </a:solidFill>
            </a:endParaRPr>
          </a:p>
          <a:p>
            <a:pPr algn="just" rtl="1"/>
            <a:r>
              <a:rPr lang="ar-SA" sz="3000" b="1" dirty="0"/>
              <a:t>بموجب البروتوكول الاختياري لاتفاقية حقوق الطفل المتعلق بإجراء تقديم البلاغات يحق لفرد أو مجموعة أفراد يخضعون لولاية دولة طرف يدعون أنهم ضحايا لانتهاك الدولة الطرف لأي حق من الحقوق المنصوص عليها في أي من الصكوك التالية التي تكون تلك الدولة طرفا فيها أو من ينوب عنهم تقديم البلاغات: الاتفاقية؛ والبروتوكول الاختياري للاتفاقية المتعلق ببيع الأطفال وبغاء الأطفال واستغلال الأطفال في المواد الإباحية؛ والبروتوكول الاختياري للاتفاقية المتعلق بإشراك الأطفال في النزاعات المسلحة</a:t>
            </a:r>
            <a:r>
              <a:rPr lang="ar-SA" sz="3000" b="1" dirty="0" smtClean="0"/>
              <a:t>.</a:t>
            </a:r>
            <a:endParaRPr lang="en-US" sz="3000" b="1" dirty="0"/>
          </a:p>
          <a:p>
            <a:pPr algn="just" rtl="1"/>
            <a:r>
              <a:rPr lang="ar-SA" sz="3000" b="1" dirty="0"/>
              <a:t>هذا ووفقا للبروتوكول يجوز لأي دولة طرف فيه أن تعلن في أي وقت أنها تعترف باختصاص اللجنة في تلقي وبحث بلاغات تدعي فيها دولة طرف أن دولة طرفا أخرى لا تفي بالتزاماتها بموجب أي اتفاقية حقوق الطفل أو البروتوكولين الآخرين الملحقين بها.</a:t>
            </a:r>
            <a:endParaRPr lang="en-US" sz="3000" b="1" dirty="0"/>
          </a:p>
          <a:p>
            <a:pPr algn="just"/>
            <a:endParaRPr lang="en-US" sz="3000"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2800" b="1" dirty="0"/>
              <a:t>هذا وإذا تلقت لجنة حقوق الطفل معلومات موثوقا بها تفيد بارتكاب دولة طرف انتهاكات جسيمة أو منهجية للحقوق المنصوص عليها في الاتفاقية، أو في البروتوكولين الاختياريين الملحقين بالاتفاقية، تدعو اللجنة الدولة الطرف إلى التعاون في فحص المعلومات والقيام لهذا الغرض بتقديم ملاحظاتها بشأن هذه المعلومات دون تأخير. </a:t>
            </a:r>
            <a:r>
              <a:rPr lang="ar-SA" sz="2800" b="1" dirty="0" smtClean="0"/>
              <a:t>ويجوز </a:t>
            </a:r>
            <a:r>
              <a:rPr lang="ar-SA" sz="2800" b="1" dirty="0"/>
              <a:t>للجنة، مع مراعاة أية ملاحظات قد تكون الدولة الطرف المعنية قدمتها وكذلك أية معلومات أخرى موثوق بها تكون متاحة لها، أن تعين عضوا أو أكثر من أعضائها لإجراء تحر وتقديم تقرير عاجل إلى اللجنة. ويجوز أن يشمل التحري زيارة إقليم الدولة الطرف، عند وجود مسوغ لذلك وبموافقة الدولة الطرف.</a:t>
            </a:r>
            <a:endParaRPr lang="en-US" sz="2800" b="1" dirty="0"/>
          </a:p>
          <a:p>
            <a:pPr algn="just" rtl="1"/>
            <a:r>
              <a:rPr lang="ar-SA" sz="2800" b="1" dirty="0"/>
              <a:t>يبدأ نفاذ هذا البروتوكول بعد ثلاثة أشهر من تاريخ إيداع صك التصديق أو الانضمام العاشر. ويبدأ نفاذ هذا البروتوكول، بالنسبة إلى كل دولة تصدق عليه أو تنضم إليه بعد إيداع صك التصديق أو الانضمام العاشر، بعد مضي ثلاثة أشهر من تاريخ إيداع صك تصديقها أو انضمامها هي. وحتى نهاية آذار/مارس 2012 لم يكن هناك سوى 20 دولة وقعت فقط على البروتوكول.</a:t>
            </a:r>
            <a:endParaRPr lang="en-US" sz="2800" b="1" dirty="0"/>
          </a:p>
          <a:p>
            <a:pPr algn="just"/>
            <a:endParaRPr lang="en-US" sz="2800"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ctr" rtl="1"/>
            <a:r>
              <a:rPr lang="ar-SA" sz="2400" b="1" dirty="0">
                <a:solidFill>
                  <a:srgbClr val="66FF66"/>
                </a:solidFill>
              </a:rPr>
              <a:t>قائمة مواد البروتوكول الاختياري لاتفاقية حقوق الطفل المتعلق بإجراء تقديم البلاغات</a:t>
            </a:r>
            <a:endParaRPr lang="en-US" sz="2400" b="1" dirty="0">
              <a:solidFill>
                <a:srgbClr val="66FF66"/>
              </a:solidFill>
            </a:endParaRPr>
          </a:p>
          <a:p>
            <a:pPr rtl="1"/>
            <a:r>
              <a:rPr lang="ar-SA" sz="2200" b="1" dirty="0"/>
              <a:t>ديباجة</a:t>
            </a:r>
            <a:endParaRPr lang="en-US" sz="2200" b="1" dirty="0"/>
          </a:p>
          <a:p>
            <a:pPr rtl="1"/>
            <a:r>
              <a:rPr lang="ar-SA" sz="2200" b="1" u="sng" dirty="0"/>
              <a:t>الجزء الأول - أحكام عامة</a:t>
            </a:r>
            <a:endParaRPr lang="en-US" sz="2200" b="1" dirty="0"/>
          </a:p>
          <a:p>
            <a:pPr rtl="1"/>
            <a:r>
              <a:rPr lang="ar-SA" sz="2200" b="1" dirty="0"/>
              <a:t>المادة 1: اختصاص لجنة حقوق الطفل</a:t>
            </a:r>
            <a:endParaRPr lang="en-US" sz="2200" b="1" dirty="0"/>
          </a:p>
          <a:p>
            <a:pPr rtl="1"/>
            <a:r>
              <a:rPr lang="ar-SA" sz="2200" b="1" dirty="0"/>
              <a:t>المادة 2: المبادئ العامة التي تهتدي بها اللجنة في أداء مهامها</a:t>
            </a:r>
            <a:endParaRPr lang="en-US" sz="2200" b="1" dirty="0"/>
          </a:p>
          <a:p>
            <a:pPr rtl="1"/>
            <a:r>
              <a:rPr lang="ar-SA" sz="2200" b="1" dirty="0"/>
              <a:t>المادة 3: النظام الداخلي</a:t>
            </a:r>
            <a:endParaRPr lang="en-US" sz="2200" b="1" dirty="0"/>
          </a:p>
          <a:p>
            <a:pPr rtl="1"/>
            <a:r>
              <a:rPr lang="ar-SA" sz="2200" b="1" dirty="0"/>
              <a:t>المادة 4: تدابير الحماية</a:t>
            </a:r>
            <a:endParaRPr lang="en-US" sz="2200" b="1" dirty="0"/>
          </a:p>
          <a:p>
            <a:pPr rtl="1"/>
            <a:r>
              <a:rPr lang="ar-SA" sz="2200" b="1" u="sng" dirty="0"/>
              <a:t>الجزء الثاني - إجراء تقديم البلاغات</a:t>
            </a:r>
            <a:endParaRPr lang="en-US" sz="2200" b="1" dirty="0"/>
          </a:p>
          <a:p>
            <a:pPr rtl="1"/>
            <a:r>
              <a:rPr lang="ar-SA" sz="2200" b="1" dirty="0"/>
              <a:t>المادة 5: البلاغات الفردية</a:t>
            </a:r>
            <a:endParaRPr lang="en-US" sz="2200" b="1" dirty="0"/>
          </a:p>
          <a:p>
            <a:pPr rtl="1"/>
            <a:r>
              <a:rPr lang="ar-SA" sz="2200" b="1" dirty="0"/>
              <a:t>المادة 6: التدابير المؤقتة</a:t>
            </a:r>
            <a:endParaRPr lang="en-US" sz="2200" b="1" dirty="0"/>
          </a:p>
          <a:p>
            <a:pPr rtl="1"/>
            <a:r>
              <a:rPr lang="ar-SA" sz="2200" b="1" dirty="0"/>
              <a:t>المادة 7: المقبولية</a:t>
            </a:r>
            <a:endParaRPr lang="en-US" sz="2200" b="1" dirty="0"/>
          </a:p>
          <a:p>
            <a:pPr rtl="1"/>
            <a:r>
              <a:rPr lang="ar-SA" sz="2200" b="1" dirty="0"/>
              <a:t>المادة 8: إحالة البلاغ</a:t>
            </a:r>
            <a:endParaRPr lang="en-US" sz="2200" b="1" dirty="0"/>
          </a:p>
          <a:p>
            <a:pPr rtl="1"/>
            <a:r>
              <a:rPr lang="ar-SA" sz="2200" b="1" dirty="0"/>
              <a:t>المادة 9: التسوية الودية</a:t>
            </a:r>
            <a:endParaRPr lang="en-US" sz="2200" b="1" dirty="0"/>
          </a:p>
          <a:p>
            <a:pPr rtl="1"/>
            <a:r>
              <a:rPr lang="ar-SA" sz="2200" b="1" dirty="0"/>
              <a:t>المادة 10: النظر في البلاغات</a:t>
            </a:r>
            <a:endParaRPr lang="en-US" sz="2200" b="1" dirty="0"/>
          </a:p>
          <a:p>
            <a:pPr rtl="1"/>
            <a:r>
              <a:rPr lang="ar-SA" sz="2200" b="1" dirty="0"/>
              <a:t>المادة 11: المتابعة</a:t>
            </a:r>
            <a:endParaRPr lang="en-US" sz="2200" b="1" dirty="0"/>
          </a:p>
          <a:p>
            <a:pPr rtl="1"/>
            <a:r>
              <a:rPr lang="ar-SA" sz="2200" b="1" dirty="0"/>
              <a:t>المادة 12: تبادل البلاغات بين الدول</a:t>
            </a:r>
            <a:endParaRPr lang="en-US" sz="2200" b="1" dirty="0"/>
          </a:p>
          <a:p>
            <a:endParaRPr lang="en-US" sz="2200"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lnSpcReduction="10000"/>
          </a:bodyPr>
          <a:lstStyle/>
          <a:p>
            <a:pPr rtl="1"/>
            <a:r>
              <a:rPr lang="ar-SA" b="1" u="sng" dirty="0"/>
              <a:t>الجزء الثالث - إجراء التحري</a:t>
            </a:r>
            <a:endParaRPr lang="en-US" b="1" dirty="0"/>
          </a:p>
          <a:p>
            <a:pPr rtl="1"/>
            <a:r>
              <a:rPr lang="ar-SA" b="1" dirty="0"/>
              <a:t>المادة 13: إجراء التحري بشأن وقوع انتهاكات جسيمة أو منهجية</a:t>
            </a:r>
            <a:endParaRPr lang="en-US" b="1" dirty="0"/>
          </a:p>
          <a:p>
            <a:pPr rtl="1"/>
            <a:r>
              <a:rPr lang="ar-SA" b="1" dirty="0"/>
              <a:t>المادة 14: متابعة إجراء التحري</a:t>
            </a:r>
            <a:endParaRPr lang="en-US" b="1" dirty="0"/>
          </a:p>
          <a:p>
            <a:pPr rtl="1"/>
            <a:r>
              <a:rPr lang="ar-SA" b="1" u="sng" dirty="0"/>
              <a:t>الجزء الرابع - أحكام ختامية</a:t>
            </a:r>
            <a:endParaRPr lang="en-US" b="1" dirty="0"/>
          </a:p>
          <a:p>
            <a:pPr rtl="1"/>
            <a:r>
              <a:rPr lang="ar-SA" b="1" dirty="0"/>
              <a:t>المادة 15: المساعدة والتعاون الدوليان</a:t>
            </a:r>
            <a:endParaRPr lang="en-US" b="1" dirty="0"/>
          </a:p>
          <a:p>
            <a:pPr rtl="1"/>
            <a:r>
              <a:rPr lang="ar-SA" b="1" dirty="0"/>
              <a:t>المادة 16: التقرير المقدم إلى الجمعية العامة</a:t>
            </a:r>
            <a:endParaRPr lang="en-US" b="1" dirty="0"/>
          </a:p>
          <a:p>
            <a:pPr rtl="1"/>
            <a:r>
              <a:rPr lang="ar-SA" b="1" dirty="0"/>
              <a:t>المادة 17: نشر البروتوكول الاختياري وتقديم المعلومات بشأنه</a:t>
            </a:r>
            <a:endParaRPr lang="en-US" b="1" dirty="0"/>
          </a:p>
          <a:p>
            <a:pPr rtl="1"/>
            <a:r>
              <a:rPr lang="ar-SA" b="1" dirty="0"/>
              <a:t>المادة 18: التوقيع والتصديق والانضمام</a:t>
            </a:r>
            <a:endParaRPr lang="en-US" b="1" dirty="0"/>
          </a:p>
          <a:p>
            <a:pPr rtl="1"/>
            <a:r>
              <a:rPr lang="ar-SA" b="1" dirty="0"/>
              <a:t>المادة 19: بدء النفاذ</a:t>
            </a:r>
            <a:endParaRPr lang="en-US" b="1" dirty="0"/>
          </a:p>
          <a:p>
            <a:pPr rtl="1"/>
            <a:r>
              <a:rPr lang="ar-SA" b="1" dirty="0"/>
              <a:t>المادة 20: الانتهاكات التي تحدث بعد بدء النفاذ</a:t>
            </a:r>
            <a:endParaRPr lang="en-US" b="1" dirty="0"/>
          </a:p>
          <a:p>
            <a:pPr rtl="1"/>
            <a:r>
              <a:rPr lang="ar-SA" b="1" dirty="0"/>
              <a:t>المادة 21: التعديلات</a:t>
            </a:r>
            <a:endParaRPr lang="en-US" b="1" dirty="0"/>
          </a:p>
          <a:p>
            <a:pPr rtl="1"/>
            <a:r>
              <a:rPr lang="ar-SA" b="1" dirty="0"/>
              <a:t>المادة 22: النقض</a:t>
            </a:r>
            <a:endParaRPr lang="en-US" b="1" dirty="0"/>
          </a:p>
          <a:p>
            <a:pPr rtl="1"/>
            <a:r>
              <a:rPr lang="ar-SA" b="1" dirty="0"/>
              <a:t>المادة 23: الوديع </a:t>
            </a:r>
            <a:r>
              <a:rPr lang="ar-SA" b="1" dirty="0" err="1"/>
              <a:t>والإخطارات</a:t>
            </a:r>
            <a:r>
              <a:rPr lang="ar-SA" b="1" dirty="0"/>
              <a:t> الموجهة من الأمين العام</a:t>
            </a:r>
            <a:endParaRPr lang="en-US" b="1" dirty="0"/>
          </a:p>
          <a:p>
            <a:pPr rtl="1"/>
            <a:r>
              <a:rPr lang="ar-SA" b="1" dirty="0"/>
              <a:t>المادة 24: اللغات</a:t>
            </a:r>
            <a:endParaRPr lang="en-US" b="1" dirty="0"/>
          </a:p>
          <a:p>
            <a:endParaRPr lang="en-US"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ctr" rtl="1"/>
            <a:r>
              <a:rPr lang="ar-SA" sz="3000" dirty="0">
                <a:solidFill>
                  <a:srgbClr val="66FF66"/>
                </a:solidFill>
              </a:rPr>
              <a:t>التعليقات العامة للجنة حقوق </a:t>
            </a:r>
            <a:r>
              <a:rPr lang="ar-SA" sz="3000" dirty="0" smtClean="0">
                <a:solidFill>
                  <a:srgbClr val="66FF66"/>
                </a:solidFill>
              </a:rPr>
              <a:t>الطفل</a:t>
            </a:r>
            <a:endParaRPr lang="ar-EG" sz="3000" dirty="0" smtClean="0">
              <a:solidFill>
                <a:srgbClr val="66FF66"/>
              </a:solidFill>
            </a:endParaRPr>
          </a:p>
          <a:p>
            <a:pPr algn="ctr" rtl="1"/>
            <a:endParaRPr lang="en-US" sz="1600" dirty="0">
              <a:solidFill>
                <a:srgbClr val="66FF66"/>
              </a:solidFill>
            </a:endParaRPr>
          </a:p>
          <a:p>
            <a:pPr algn="just" rtl="1"/>
            <a:r>
              <a:rPr lang="ar-SA" sz="3000" dirty="0"/>
              <a:t>اعتمدت لجنة حقوق الطفل العديد من  التعليقات العامة وتقوم اللجنة في هذه التعليقات بالشرح والتوضيح للأحكام والقواعد الواردة في الاتفاقية وطبيعية ومضمون التزامات الدول بهذا الخصوص، وهذه التعليقات بالغة الأهمية للعاملين في حقوق الطفل، وفيما يلي قائمة بالتعليقات العامة التي اعتمدتها اللجنة</a:t>
            </a:r>
            <a:r>
              <a:rPr lang="ar-SA" sz="3000" dirty="0" smtClean="0"/>
              <a:t>:</a:t>
            </a:r>
            <a:endParaRPr lang="ar-EG" sz="3000" dirty="0" smtClean="0"/>
          </a:p>
          <a:p>
            <a:pPr algn="just" rtl="1"/>
            <a:endParaRPr lang="en-US" sz="800" dirty="0"/>
          </a:p>
          <a:p>
            <a:pPr algn="just" rtl="1"/>
            <a:r>
              <a:rPr lang="ar-SA" sz="3000" dirty="0"/>
              <a:t>التعليق العام رقم 1: أهداف التعليم</a:t>
            </a:r>
            <a:endParaRPr lang="en-US" sz="3000" dirty="0"/>
          </a:p>
          <a:p>
            <a:pPr algn="just" rtl="1"/>
            <a:r>
              <a:rPr lang="ar-SA" sz="3000" dirty="0"/>
              <a:t>التعليق العام رقم 2: دور المؤسسات الوطنية المستقلة لحقوق الإنسان في </a:t>
            </a:r>
            <a:r>
              <a:rPr lang="ar-SA" sz="3000" dirty="0" smtClean="0"/>
              <a:t>حماية</a:t>
            </a:r>
            <a:r>
              <a:rPr lang="ar-EG" sz="3000" dirty="0" smtClean="0"/>
              <a:t> </a:t>
            </a:r>
            <a:r>
              <a:rPr lang="ar-SA" sz="3000" dirty="0" smtClean="0"/>
              <a:t>وتعزيز</a:t>
            </a:r>
            <a:r>
              <a:rPr lang="ar-EG" sz="3000" dirty="0" smtClean="0"/>
              <a:t> </a:t>
            </a:r>
            <a:r>
              <a:rPr lang="ar-SA" sz="3000" dirty="0" smtClean="0"/>
              <a:t>حقوق </a:t>
            </a:r>
            <a:r>
              <a:rPr lang="ar-SA" sz="3000" dirty="0"/>
              <a:t>الطفل</a:t>
            </a:r>
            <a:endParaRPr lang="en-US" sz="3000" dirty="0"/>
          </a:p>
          <a:p>
            <a:pPr algn="just" rtl="1"/>
            <a:r>
              <a:rPr lang="ar-SA" sz="3000" dirty="0"/>
              <a:t>التعليق العام رقم 3: فيروس نقص المناعة البشري/الإيدز وحقوق الطفل</a:t>
            </a:r>
            <a:endParaRPr lang="en-US" sz="3000" dirty="0"/>
          </a:p>
          <a:p>
            <a:pPr algn="just" rtl="1"/>
            <a:r>
              <a:rPr lang="ar-SA" sz="3000" dirty="0"/>
              <a:t>التعليق العام رقم 4: صحة المراهقين ونموهم في سياق حقوق </a:t>
            </a:r>
            <a:r>
              <a:rPr lang="ar-SA" sz="3000" dirty="0" smtClean="0"/>
              <a:t>الطفل</a:t>
            </a:r>
            <a:endParaRPr lang="en-US" sz="3000" dirty="0"/>
          </a:p>
        </p:txBody>
      </p:sp>
    </p:spTree>
    <p:extLst>
      <p:ext uri="{BB962C8B-B14F-4D97-AF65-F5344CB8AC3E}">
        <p14:creationId xmlns:p14="http://schemas.microsoft.com/office/powerpoint/2010/main" val="29219160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lstStyle/>
          <a:p>
            <a:pPr rtl="1"/>
            <a:r>
              <a:rPr lang="ar-SA" sz="2800" b="1" dirty="0"/>
              <a:t>التعليق العام رقم 5: التدابير العامة لتنفيذ اتفاقية حقوق الطفل (المواد 4، و42، </a:t>
            </a:r>
            <a:br>
              <a:rPr lang="ar-SA" sz="2800" b="1" dirty="0"/>
            </a:br>
            <a:r>
              <a:rPr lang="ar-SA" sz="2800" b="1" dirty="0"/>
              <a:t>و44- الفقرة 6)</a:t>
            </a:r>
            <a:endParaRPr lang="en-US" sz="2800" b="1" dirty="0"/>
          </a:p>
          <a:p>
            <a:pPr rtl="1"/>
            <a:r>
              <a:rPr lang="ar-SA" sz="2800" b="1" dirty="0"/>
              <a:t>التعليق العام رقم 6: معاملة الأطفال غير المصحوبين والمنفصلين عن ذويهم خارج </a:t>
            </a:r>
            <a:br>
              <a:rPr lang="ar-SA" sz="2800" b="1" dirty="0"/>
            </a:br>
            <a:r>
              <a:rPr lang="ar-SA" sz="2800" b="1" dirty="0"/>
              <a:t>بلدهم المنشأ</a:t>
            </a:r>
            <a:endParaRPr lang="en-US" sz="2800" b="1" dirty="0"/>
          </a:p>
          <a:p>
            <a:pPr rtl="1"/>
            <a:r>
              <a:rPr lang="ar-SA" sz="2800" b="1" dirty="0"/>
              <a:t>التعليق العام رقم 7: إعمال حقوق الطفل في مرحلة الطفولة المبكرة</a:t>
            </a:r>
            <a:endParaRPr lang="en-US" sz="2800" b="1" dirty="0"/>
          </a:p>
          <a:p>
            <a:pPr rtl="1"/>
            <a:r>
              <a:rPr lang="ar-SA" sz="2800" b="1" dirty="0"/>
              <a:t>التعليق رقم 8: حق الطفـل في الحماية من العقوبة الجسدية وغيرها من أشكال العقوبة القاسية أو المهينة (المادة 19؛ والفقرة 2 من الـمادة 28؛ والمـادة 37، من جملة مواد أخرى)</a:t>
            </a:r>
            <a:endParaRPr lang="en-US" sz="2800" b="1" dirty="0"/>
          </a:p>
          <a:p>
            <a:pPr rtl="1"/>
            <a:r>
              <a:rPr lang="ar-SA" sz="2800" b="1" dirty="0"/>
              <a:t>التعليق رقم 9: حقوق الأطفال المعوقين</a:t>
            </a:r>
            <a:endParaRPr lang="en-US" sz="2800" b="1" dirty="0"/>
          </a:p>
          <a:p>
            <a:pPr rtl="1"/>
            <a:r>
              <a:rPr lang="ar-SA" sz="2800" b="1" dirty="0"/>
              <a:t>التعليق رقم 10: حقوق الطفل في عدالة الأحداث</a:t>
            </a:r>
            <a:endParaRPr lang="en-US" sz="2800" b="1" dirty="0"/>
          </a:p>
          <a:p>
            <a:endParaRPr lang="en-US" sz="2800" b="1" dirty="0"/>
          </a:p>
          <a:p>
            <a:endParaRPr lang="en-US" dirty="0"/>
          </a:p>
        </p:txBody>
      </p:sp>
    </p:spTree>
    <p:extLst>
      <p:ext uri="{BB962C8B-B14F-4D97-AF65-F5344CB8AC3E}">
        <p14:creationId xmlns:p14="http://schemas.microsoft.com/office/powerpoint/2010/main" val="1192597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fontScale="70000" lnSpcReduction="20000"/>
          </a:bodyPr>
          <a:lstStyle/>
          <a:p>
            <a:pPr rtl="1"/>
            <a:r>
              <a:rPr lang="ar-SA" sz="4800" b="1" dirty="0">
                <a:solidFill>
                  <a:srgbClr val="66FF66"/>
                </a:solidFill>
              </a:rPr>
              <a:t>الاجماع الدولي حول اتفاقية حقوق </a:t>
            </a:r>
            <a:r>
              <a:rPr lang="ar-SA" sz="4800" b="1" dirty="0" smtClean="0">
                <a:solidFill>
                  <a:srgbClr val="66FF66"/>
                </a:solidFill>
              </a:rPr>
              <a:t>الطفل</a:t>
            </a:r>
            <a:endParaRPr lang="ar-EG" sz="4800" b="1" dirty="0" smtClean="0">
              <a:solidFill>
                <a:srgbClr val="66FF66"/>
              </a:solidFill>
            </a:endParaRPr>
          </a:p>
          <a:p>
            <a:pPr rtl="1"/>
            <a:endParaRPr lang="en-US" sz="1300" b="1" dirty="0"/>
          </a:p>
          <a:p>
            <a:pPr algn="just" rtl="1"/>
            <a:r>
              <a:rPr lang="ar-SA" sz="4800" b="1" dirty="0"/>
              <a:t>جاء اعتماد اتفاقية حقوق الطفل بمثابة تتويج لما يزيد على ستة عقود من العمل على تطوير وتدوين القواعد الدولية المعنية بحقوق الطفل. إذ صدر إعلان جنيف في عام 1924 كأول وثيقة دولية خاصة بحقوق الطفل. وتعد الاتفاقية بمثابة قائمة فريدة في شمولها لمعايير حقوق الإنسان المتعلقة بالأطفال. إذا فضلا عن كونها تتضمن الحقوق الاقتصادية والاجتماعية والثقافية والمدنية والسياسية للأطفال، فقد اهتمت أيضا بوضعية الأطفال في النزاعات المسلحة والأطفال اللاجئين. وقد اعتمدت اتفاقية حقوق الطفل في 20 تشرين الثاني/نوفمبر 1989، ودخلت حيز النفاذ في أيلول/سبتمبر 1990، وتحظى الاتفاقية بما يشبه الإجماع العالمي فكل دول العالم أطرافا في الاتفاقية فيما عدا الولايات المتحدة الأمريكية والصومال.</a:t>
            </a:r>
            <a:endParaRPr lang="en-US" sz="4800" b="1" dirty="0"/>
          </a:p>
          <a:p>
            <a:endParaRPr lang="en-US" sz="5400"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600" b="1" dirty="0">
                <a:solidFill>
                  <a:srgbClr val="66FF66"/>
                </a:solidFill>
              </a:rPr>
              <a:t>وضع الدولة المعنية </a:t>
            </a:r>
            <a:endParaRPr lang="en-US" sz="3600" b="1" dirty="0">
              <a:solidFill>
                <a:srgbClr val="66FF66"/>
              </a:solidFill>
            </a:endParaRPr>
          </a:p>
          <a:p>
            <a:pPr algn="just" rtl="1"/>
            <a:r>
              <a:rPr lang="ar-SA" sz="3600" b="1" dirty="0"/>
              <a:t>ينبغي أن يتناول المدرب في هذا الجزء ما إذا كانت الدولة المعنية طرفا في الاتفاقية أو أي من البروتوكولات الملحقة بها، وعما إذا كانت قد قدمت أي تحفظات أو إعلانات بهذا الخصوص، وما إذا كانت ملتزمة بتقديم تقاريرها للجنة حقوق الطفل وفقا للمواعيد المقررة، ويعرض بهذا الخصوص أهم الملاحظات الختامية للجنة على التقارير المقدمة من الدولة الطرف المعنية.</a:t>
            </a:r>
            <a:endParaRPr lang="en-US" sz="3600" b="1" dirty="0"/>
          </a:p>
          <a:p>
            <a:pPr algn="just"/>
            <a:endParaRPr lang="en-US" sz="3600" b="1" dirty="0"/>
          </a:p>
        </p:txBody>
      </p:sp>
    </p:spTree>
    <p:extLst>
      <p:ext uri="{BB962C8B-B14F-4D97-AF65-F5344CB8AC3E}">
        <p14:creationId xmlns:p14="http://schemas.microsoft.com/office/powerpoint/2010/main" val="3544271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3200" b="1" dirty="0">
                <a:solidFill>
                  <a:srgbClr val="66FF66"/>
                </a:solidFill>
              </a:rPr>
              <a:t>الاجماع الدولي حول اتفاقية حقوق الطفل</a:t>
            </a:r>
            <a:endParaRPr lang="en-US" sz="3200" b="1" dirty="0">
              <a:solidFill>
                <a:srgbClr val="66FF66"/>
              </a:solidFill>
            </a:endParaRPr>
          </a:p>
          <a:p>
            <a:pPr algn="just" rtl="1"/>
            <a:r>
              <a:rPr lang="ar-SA" sz="3200" b="1" dirty="0"/>
              <a:t>جاء اعتماد اتفاقية حقوق الطفل بمثابة تتويج لما يزيد على ستة عقود من العمل على تطوير وتدوين القواعد الدولية المعنية بحقوق الطفل. إذ صدر إعلان جنيف في عام 1924 كأول وثيقة دولية خاصة بحقوق الطفل. وتعد الاتفاقية بمثابة قائمة فريدة في شمولها لمعايير حقوق الإنسان المتعلقة بالأطفال. إذا فضلا عن كونها تتضمن الحقوق الاقتصادية والاجتماعية والثقافية والمدنية والسياسية للأطفال، فقد اهتمت أيضا بوضعية الأطفال في النزاعات المسلحة والأطفال اللاجئين. وقد اعتمدت اتفاقية حقوق الطفل في 20 تشرين الثاني/نوفمبر 1989، ودخلت حيز النفاذ في أيلول/سبتمبر 1990، وتحظى الاتفاقية بما يشبه الإجماع العالمي فكل دول العالم أطرافا في الاتفاقية فيما عدا الولايات المتحدة الأمريكية والصومال.</a:t>
            </a:r>
            <a:endParaRPr lang="en-US" sz="3200" b="1" dirty="0"/>
          </a:p>
          <a:p>
            <a:pPr algn="just"/>
            <a:endParaRPr lang="en-US" sz="32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lstStyle/>
          <a:p>
            <a:pPr algn="just" rtl="1"/>
            <a:r>
              <a:rPr lang="ar-SA" sz="3000" b="1" dirty="0">
                <a:solidFill>
                  <a:srgbClr val="66FF66"/>
                </a:solidFill>
              </a:rPr>
              <a:t>لجنة حقوق الطفل</a:t>
            </a:r>
            <a:endParaRPr lang="en-US" sz="3000" b="1" dirty="0">
              <a:solidFill>
                <a:srgbClr val="66FF66"/>
              </a:solidFill>
            </a:endParaRPr>
          </a:p>
          <a:p>
            <a:pPr algn="just" rtl="1"/>
            <a:r>
              <a:rPr lang="ar-SA" sz="3000" b="1" dirty="0"/>
              <a:t>وقد أنشأ بموجب الاتفاقية لجنة حقوق الطفل لفحص مدى التزام الدول الأطراف بالتزاماتها المقررة في الاتفاقية، وأوكل لاحقا للجنة أيضا مهمة القيام برصد تنفيذ الدول الأطراف في أي من البروتوكولين الخاصين بشأن بيع الأطفال واستغلال الأطفال في البغاء وفي المواد الإباحية وبشأن اشتراك الأطفال في المنازعات المسلحة الملحقين بالاتفاقية لالتزاماتها. هذا كما تختص اللجنة بموجب البروتوكول الاختياري لاتفاقية حقوق الطفل المتعلق بإجراء تقديم البلاغات كما سنتناول لاحقا بفحص شكاوى الأفراد أو المجموعات المتعلقة بانتهاك حقوقهم المقررة في الاتفاقية والبروتوكولين الآخرين، هذا كما يحق للجنة التحري في حالة إذا ما تلقت معلومات موثوقا بها تفيد بارتكاب دولة طرف انتهاكات جسيمة أو منهجية للحقوق المنصوص عليها في الاتفاقية، أو في البروتوكولين الاختياريين الملحقين بالاتفاقية.</a:t>
            </a:r>
            <a:endParaRPr lang="en-US" sz="3000" b="1"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3200" b="1" dirty="0"/>
              <a:t>أنشأت لجنة حقوق الطفل بموجب المادة 43 من الاتفاقية، وهي تتشكل من 18 خبيرا من ذوي المكانة الخلقية الرفيعة والكفاءة المعترف بها في ميدان حقوق الطفل، وتنتخبهم الدول الأطراف في الاتفاقية من بين رعاياها ويعملون في اللجنة بصفتهم الشخصية، ويولى الاعتبار في اختيارهم للتوزيع الجغرافي العادل وكذلك للنظم القانونية الرئيسية. وتتولى اللجنة مهمة رصد مدى وفاء الدول الأطراف في الاتفاقية </a:t>
            </a:r>
            <a:r>
              <a:rPr lang="ar-SA" sz="3200" b="1" dirty="0" err="1"/>
              <a:t>والبروتوكوليين</a:t>
            </a:r>
            <a:r>
              <a:rPr lang="ar-SA" sz="3200" b="1" dirty="0"/>
              <a:t> الملحقين بها بالتزاماتهم وذلك عبر آلية التقارير حيث يجب على الدول الأطراف بموجب المادة 44 من الاتفاقية أن تقدم إلى اللجنة، تقارير عن التدابير التي اعتمدتها لإنفاذ الحقوق المعترف بها في هذه الاتفاقية وعن التقدم المحرز في التمتع بتلك الحقوق، ذلك في غضون سنتين من بدء نفاذ هذه الاتفاقية بالنسبة للدولة الطرف المعنية، ثم تقرير دوري كل خمس سنوات. </a:t>
            </a:r>
            <a:endParaRPr lang="en-US" sz="3200" b="1" dirty="0"/>
          </a:p>
          <a:p>
            <a:pPr algn="just" rtl="1"/>
            <a:endParaRPr lang="en-US" sz="32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3400" b="1" dirty="0"/>
              <a:t>ويجب أن توضح هذه التقارير العوامل والصعاب التي تؤثر على درجة الوفاء بالالتزامات المتعهد بها بموجب هذه الاتفاقية إن وجدت مثل هذه العوامل والصعاب. ويجب أن تشتمل التقارير أيضا على معلومات كافية توفر للجنة فهما شاملا لتنفيذ الاتفاقية في البلد المعنى. ويجب على الدول الأطراف في أي من البروتوكولين أو فيهما أن تغطي تقاريرها للجنة أيضا التزاماتها ذات الصلة.</a:t>
            </a:r>
            <a:endParaRPr lang="en-US" sz="3400" b="1" dirty="0"/>
          </a:p>
          <a:p>
            <a:pPr algn="just" rtl="1"/>
            <a:r>
              <a:rPr lang="ar-SA" sz="3400" b="1" dirty="0"/>
              <a:t>وقد قامت اللجنة بوضع مبادئ توجيهية خاصة بشكل ومحتوى التقارير التي ينبغي على الدولة تقديمها بموجب الاتفاقية والبروتوكولين الملحقين بها، وبعد أن تقوم اللجنة بفحص تقرير الدولة الطرف تصدر ملاحظاتها الختامية حول مدى وفاء الدولة المعنية بالتزاماتها</a:t>
            </a:r>
            <a:r>
              <a:rPr lang="ar-SA" sz="3400" b="1" dirty="0" smtClean="0"/>
              <a:t>.</a:t>
            </a:r>
            <a:endParaRPr lang="en-US" sz="34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rtl="1"/>
            <a:r>
              <a:rPr lang="ar-SA" sz="3600" b="1" dirty="0">
                <a:solidFill>
                  <a:srgbClr val="66FF66"/>
                </a:solidFill>
              </a:rPr>
              <a:t>مبادئ حقوق الطفل بموجب </a:t>
            </a:r>
            <a:r>
              <a:rPr lang="ar-SA" sz="3600" b="1" dirty="0" smtClean="0">
                <a:solidFill>
                  <a:srgbClr val="66FF66"/>
                </a:solidFill>
              </a:rPr>
              <a:t>الاتفاقية</a:t>
            </a:r>
            <a:endParaRPr lang="ar-EG" sz="3600" b="1" dirty="0" smtClean="0">
              <a:solidFill>
                <a:srgbClr val="66FF66"/>
              </a:solidFill>
            </a:endParaRPr>
          </a:p>
          <a:p>
            <a:pPr rtl="1"/>
            <a:endParaRPr lang="en-US" sz="3600" b="1" dirty="0"/>
          </a:p>
          <a:p>
            <a:pPr rtl="1"/>
            <a:r>
              <a:rPr lang="ar-SA" sz="3600" b="1" dirty="0"/>
              <a:t>وقد حددت لجنة حقوق الطفل المواد التالية باعتبارها تمثل "مبادئ عامة" أساسية لإعمال جميع الحقوق الواردة في الاتفاقية:</a:t>
            </a:r>
            <a:endParaRPr lang="en-US" sz="3600" b="1" dirty="0"/>
          </a:p>
          <a:p>
            <a:pPr rtl="1"/>
            <a:r>
              <a:rPr lang="ar-SA" sz="3600" b="1" dirty="0"/>
              <a:t>- المادة 2 الخاصة بعدم التمييز؛</a:t>
            </a:r>
            <a:endParaRPr lang="en-US" sz="3600" b="1" dirty="0"/>
          </a:p>
          <a:p>
            <a:pPr rtl="1"/>
            <a:r>
              <a:rPr lang="ar-SA" sz="3600" b="1" dirty="0"/>
              <a:t>- المادة 3 الخاصة بمصالح الطفل الفضلى؛</a:t>
            </a:r>
            <a:endParaRPr lang="en-US" sz="3600" b="1" dirty="0"/>
          </a:p>
          <a:p>
            <a:pPr rtl="1"/>
            <a:r>
              <a:rPr lang="ar-SA" sz="3600" b="1" dirty="0"/>
              <a:t>- المادة 6 الخاصة بالحق في الحياة والبقاء والنمو؛</a:t>
            </a:r>
            <a:endParaRPr lang="en-US" sz="3600" b="1" dirty="0"/>
          </a:p>
          <a:p>
            <a:pPr rtl="1"/>
            <a:r>
              <a:rPr lang="ar-SA" sz="3600" b="1" dirty="0"/>
              <a:t>- المادة 12 الخاصة باحترام آراء الطفل.</a:t>
            </a:r>
            <a:endParaRPr lang="en-US" sz="3600" b="1" dirty="0"/>
          </a:p>
          <a:p>
            <a:endParaRPr lang="en-US" sz="36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600" b="1" dirty="0">
                <a:solidFill>
                  <a:srgbClr val="66FF66"/>
                </a:solidFill>
              </a:rPr>
              <a:t>حقوق الطفل بموجب الاتفاقية</a:t>
            </a:r>
            <a:endParaRPr lang="en-US" sz="3600" b="1" dirty="0">
              <a:solidFill>
                <a:srgbClr val="66FF66"/>
              </a:solidFill>
            </a:endParaRPr>
          </a:p>
          <a:p>
            <a:pPr algn="just" rtl="1"/>
            <a:r>
              <a:rPr lang="ar-SA" sz="3600" b="1" dirty="0"/>
              <a:t>وتعترف الاتفاقية بقائمة طويلة ومفصلة بالحقوق الواجب أن تحترم وتؤمن للطفل في جميع الأوقات، وبموجب الاتفاقية فإن الطفل يعني "كل إنسان لم يتجاوز الثامنة عشرة، ما لم يبلغ سن الرشد قبل ذلك بموجب القانون المنطبق عليه." ومما نصت عليه الاتفاقية من حقوق: حق الطفل في الحياة والنمو، وحقه في التسجيل عند الولادة وفي الاسم ، وفي الهوية بما في ذلك الجنسية والاسم والصلات العائلية، وفي معرفة والديه وتلقي رعايتهما وعدم فصله عن والديه على كره منهما، إلا أن يكون ذلك الفصل ضروريا لصون مصلحة الطفل الفضلى.</a:t>
            </a:r>
            <a:endParaRPr lang="en-US" sz="3600" b="1" dirty="0"/>
          </a:p>
          <a:p>
            <a:pPr algn="just"/>
            <a:endParaRPr lang="en-US" sz="3600" b="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115</TotalTime>
  <Words>2775</Words>
  <Application>Microsoft Office PowerPoint</Application>
  <PresentationFormat>On-screen Show (4:3)</PresentationFormat>
  <Paragraphs>190</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Flow</vt:lpstr>
      <vt:lpstr>        تعريف باتفاقية حقوق الطفل، 1989، والبروتوكولات الثلاثة الملحقة بها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HRL</dc:creator>
  <cp:lastModifiedBy>Alaa kaoud</cp:lastModifiedBy>
  <cp:revision>17</cp:revision>
  <dcterms:created xsi:type="dcterms:W3CDTF">2010-01-13T00:59:15Z</dcterms:created>
  <dcterms:modified xsi:type="dcterms:W3CDTF">2012-03-25T21:02:33Z</dcterms:modified>
</cp:coreProperties>
</file>