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75" d="100"/>
          <a:sy n="75" d="100"/>
        </p:scale>
        <p:origin x="-10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F21897-4BA7-4BD2-9332-68FEECD24295}" type="datetimeFigureOut">
              <a:rPr lang="en-US" smtClean="0"/>
              <a:pPr/>
              <a:t>3/26/2012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F21897-4BA7-4BD2-9332-68FEECD24295}"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F21897-4BA7-4BD2-9332-68FEECD24295}" type="datetimeFigureOut">
              <a:rPr lang="en-US" smtClean="0"/>
              <a:pPr/>
              <a:t>3/26/2012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F21897-4BA7-4BD2-9332-68FEECD24295}" type="datetimeFigureOut">
              <a:rPr lang="en-US" smtClean="0"/>
              <a:pPr/>
              <a:t>3/26/2012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21897-4BA7-4BD2-9332-68FEECD24295}" type="datetimeFigureOut">
              <a:rPr lang="en-US" smtClean="0"/>
              <a:pPr/>
              <a:t>3/26/2012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F21897-4BA7-4BD2-9332-68FEECD24295}"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71BB784-C325-4E31-BE0B-A83CE98D4DA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F21897-4BA7-4BD2-9332-68FEECD24295}" type="datetimeFigureOut">
              <a:rPr lang="en-US" smtClean="0"/>
              <a:pPr/>
              <a:t>3/26/2012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1BB784-C325-4E31-BE0B-A83CE98D4DA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685800" y="4953000"/>
            <a:ext cx="7851648" cy="1524000"/>
          </a:xfrm>
        </p:spPr>
        <p:txBody>
          <a:bodyPr>
            <a:noAutofit/>
          </a:bodyPr>
          <a:lstStyle/>
          <a:p>
            <a:pPr algn="ctr" rtl="1"/>
            <a:r>
              <a:rPr lang="ar-EG" sz="1200" dirty="0" smtClean="0">
                <a:solidFill>
                  <a:schemeClr val="tx1"/>
                </a:solidFill>
                <a:effectLst>
                  <a:outerShdw blurRad="38100" dist="38100" dir="2700000" algn="tl">
                    <a:srgbClr val="000000">
                      <a:alpha val="43137"/>
                    </a:srgbClr>
                  </a:outerShdw>
                </a:effectLst>
              </a:rPr>
              <a:t/>
            </a:r>
            <a:br>
              <a:rPr lang="ar-EG" sz="1200" dirty="0" smtClean="0">
                <a:solidFill>
                  <a:schemeClr val="tx1"/>
                </a:solidFill>
                <a:effectLst>
                  <a:outerShdw blurRad="38100" dist="38100" dir="2700000" algn="tl">
                    <a:srgbClr val="000000">
                      <a:alpha val="43137"/>
                    </a:srgbClr>
                  </a:outerShdw>
                </a:effectLst>
              </a:rPr>
            </a:br>
            <a:r>
              <a:rPr lang="ar-EG" sz="1200" dirty="0" smtClean="0">
                <a:solidFill>
                  <a:schemeClr val="tx1"/>
                </a:solidFill>
                <a:effectLst>
                  <a:outerShdw blurRad="38100" dist="38100" dir="2700000" algn="tl">
                    <a:srgbClr val="000000">
                      <a:alpha val="43137"/>
                    </a:srgbClr>
                  </a:outerShdw>
                </a:effectLst>
              </a:rPr>
              <a:t/>
            </a:r>
            <a:br>
              <a:rPr lang="ar-EG" sz="1200" dirty="0" smtClean="0">
                <a:solidFill>
                  <a:schemeClr val="tx1"/>
                </a:solidFill>
                <a:effectLst>
                  <a:outerShdw blurRad="38100" dist="38100" dir="2700000" algn="tl">
                    <a:srgbClr val="000000">
                      <a:alpha val="43137"/>
                    </a:srgbClr>
                  </a:outerShdw>
                </a:effectLst>
              </a:rPr>
            </a:br>
            <a:r>
              <a:rPr lang="ar-EG" sz="1200" dirty="0" smtClean="0">
                <a:solidFill>
                  <a:schemeClr val="tx1"/>
                </a:solidFill>
                <a:effectLst>
                  <a:outerShdw blurRad="38100" dist="38100" dir="2700000" algn="tl">
                    <a:srgbClr val="000000">
                      <a:alpha val="43137"/>
                    </a:srgbClr>
                  </a:outerShdw>
                </a:effectLst>
              </a:rPr>
              <a:t/>
            </a:r>
            <a:br>
              <a:rPr lang="ar-EG" sz="1200" dirty="0" smtClean="0">
                <a:solidFill>
                  <a:schemeClr val="tx1"/>
                </a:solidFill>
                <a:effectLst>
                  <a:outerShdw blurRad="38100" dist="38100" dir="2700000" algn="tl">
                    <a:srgbClr val="000000">
                      <a:alpha val="43137"/>
                    </a:srgbClr>
                  </a:outerShdw>
                </a:effectLst>
              </a:rPr>
            </a:br>
            <a:r>
              <a:rPr lang="ar-EG" sz="1200" dirty="0" smtClean="0">
                <a:solidFill>
                  <a:schemeClr val="tx1"/>
                </a:solidFill>
                <a:effectLst>
                  <a:outerShdw blurRad="38100" dist="38100" dir="2700000" algn="tl">
                    <a:srgbClr val="000000">
                      <a:alpha val="43137"/>
                    </a:srgbClr>
                  </a:outerShdw>
                </a:effectLst>
              </a:rPr>
              <a:t/>
            </a:r>
            <a:br>
              <a:rPr lang="ar-EG" sz="1200" dirty="0" smtClean="0">
                <a:solidFill>
                  <a:schemeClr val="tx1"/>
                </a:solidFill>
                <a:effectLst>
                  <a:outerShdw blurRad="38100" dist="38100" dir="2700000" algn="tl">
                    <a:srgbClr val="000000">
                      <a:alpha val="43137"/>
                    </a:srgbClr>
                  </a:outerShdw>
                </a:effectLst>
              </a:rPr>
            </a:br>
            <a:r>
              <a:rPr lang="ar-EG" sz="1200" dirty="0" smtClean="0">
                <a:solidFill>
                  <a:schemeClr val="tx1"/>
                </a:solidFill>
                <a:effectLst>
                  <a:outerShdw blurRad="38100" dist="38100" dir="2700000" algn="tl">
                    <a:srgbClr val="000000">
                      <a:alpha val="43137"/>
                    </a:srgbClr>
                  </a:outerShdw>
                </a:effectLst>
              </a:rPr>
              <a:t/>
            </a:r>
            <a:br>
              <a:rPr lang="ar-EG" sz="1200" dirty="0" smtClean="0">
                <a:solidFill>
                  <a:schemeClr val="tx1"/>
                </a:solidFill>
                <a:effectLst>
                  <a:outerShdw blurRad="38100" dist="38100" dir="2700000" algn="tl">
                    <a:srgbClr val="000000">
                      <a:alpha val="43137"/>
                    </a:srgbClr>
                  </a:outerShdw>
                </a:effectLst>
              </a:rPr>
            </a:br>
            <a:r>
              <a:rPr lang="ar-EG" sz="1200" dirty="0" smtClean="0">
                <a:solidFill>
                  <a:schemeClr val="tx1"/>
                </a:solidFill>
                <a:effectLst>
                  <a:outerShdw blurRad="38100" dist="38100" dir="2700000" algn="tl">
                    <a:srgbClr val="000000">
                      <a:alpha val="43137"/>
                    </a:srgbClr>
                  </a:outerShdw>
                </a:effectLst>
              </a:rPr>
              <a:t/>
            </a:r>
            <a:br>
              <a:rPr lang="ar-EG" sz="1200" dirty="0" smtClean="0">
                <a:solidFill>
                  <a:schemeClr val="tx1"/>
                </a:solidFill>
                <a:effectLst>
                  <a:outerShdw blurRad="38100" dist="38100" dir="2700000" algn="tl">
                    <a:srgbClr val="000000">
                      <a:alpha val="43137"/>
                    </a:srgbClr>
                  </a:outerShdw>
                </a:effectLst>
              </a:rPr>
            </a:br>
            <a:r>
              <a:rPr lang="ar-EG" sz="1200" dirty="0" smtClean="0">
                <a:solidFill>
                  <a:schemeClr val="tx1"/>
                </a:solidFill>
                <a:effectLst>
                  <a:outerShdw blurRad="38100" dist="38100" dir="2700000" algn="tl">
                    <a:srgbClr val="000000">
                      <a:alpha val="43137"/>
                    </a:srgbClr>
                  </a:outerShdw>
                </a:effectLst>
              </a:rPr>
              <a:t/>
            </a:r>
            <a:br>
              <a:rPr lang="ar-EG" sz="1200" dirty="0" smtClean="0">
                <a:solidFill>
                  <a:schemeClr val="tx1"/>
                </a:solidFill>
                <a:effectLst>
                  <a:outerShdw blurRad="38100" dist="38100" dir="2700000" algn="tl">
                    <a:srgbClr val="000000">
                      <a:alpha val="43137"/>
                    </a:srgbClr>
                  </a:outerShdw>
                </a:effectLst>
              </a:rPr>
            </a:br>
            <a:r>
              <a:rPr lang="ar-EG" sz="3200" dirty="0" smtClean="0">
                <a:solidFill>
                  <a:schemeClr val="tx1"/>
                </a:solidFill>
                <a:effectLst>
                  <a:outerShdw blurRad="38100" dist="38100" dir="2700000" algn="tl">
                    <a:srgbClr val="000000">
                      <a:alpha val="43137"/>
                    </a:srgbClr>
                  </a:outerShdw>
                </a:effectLst>
              </a:rPr>
              <a:t/>
            </a:r>
            <a:br>
              <a:rPr lang="ar-EG" sz="3200" dirty="0" smtClean="0">
                <a:solidFill>
                  <a:schemeClr val="tx1"/>
                </a:solidFill>
                <a:effectLst>
                  <a:outerShdw blurRad="38100" dist="38100" dir="2700000" algn="tl">
                    <a:srgbClr val="000000">
                      <a:alpha val="43137"/>
                    </a:srgbClr>
                  </a:outerShdw>
                </a:effectLst>
              </a:rPr>
            </a:br>
            <a:r>
              <a:rPr lang="ar-EG" sz="4800" dirty="0" smtClean="0">
                <a:solidFill>
                  <a:schemeClr val="tx1"/>
                </a:solidFill>
                <a:effectLst/>
              </a:rPr>
              <a:t>القواعد </a:t>
            </a:r>
            <a:r>
              <a:rPr lang="ar-EG" sz="4800" dirty="0">
                <a:solidFill>
                  <a:schemeClr val="tx1"/>
                </a:solidFill>
                <a:effectLst/>
              </a:rPr>
              <a:t>الموحدة بشأن تحقيق تكافؤ الفرص </a:t>
            </a:r>
            <a:r>
              <a:rPr lang="ar-EG" sz="4800" dirty="0" smtClean="0">
                <a:solidFill>
                  <a:schemeClr val="tx1"/>
                </a:solidFill>
                <a:effectLst/>
              </a:rPr>
              <a:t>للمعوقين</a:t>
            </a:r>
            <a:r>
              <a:rPr lang="ar-EG" sz="4800" smtClean="0">
                <a:solidFill>
                  <a:schemeClr val="tx1"/>
                </a:solidFill>
                <a:effectLst/>
              </a:rPr>
              <a:t/>
            </a:r>
            <a:br>
              <a:rPr lang="ar-EG" sz="4800" smtClean="0">
                <a:solidFill>
                  <a:schemeClr val="tx1"/>
                </a:solidFill>
                <a:effectLst/>
              </a:rPr>
            </a:br>
            <a:r>
              <a:rPr lang="ar-EG" sz="4000" smtClean="0">
                <a:solidFill>
                  <a:srgbClr val="66FF66"/>
                </a:solidFill>
                <a:effectLst/>
              </a:rPr>
              <a:t>عرض</a:t>
            </a:r>
            <a:r>
              <a:rPr lang="ar-EG" sz="4000" smtClean="0">
                <a:solidFill>
                  <a:srgbClr val="66FF66"/>
                </a:solidFill>
                <a:effectLst/>
              </a:rPr>
              <a:t> </a:t>
            </a:r>
            <a:r>
              <a:rPr lang="ar-EG" sz="4000" dirty="0" smtClean="0">
                <a:solidFill>
                  <a:srgbClr val="66FF66"/>
                </a:solidFill>
                <a:effectLst/>
              </a:rPr>
              <a:t>مبسط</a:t>
            </a:r>
            <a:r>
              <a:rPr lang="en-US" sz="3200" dirty="0">
                <a:solidFill>
                  <a:schemeClr val="tx1"/>
                </a:solidFill>
                <a:effectLst/>
              </a:rPr>
              <a:t/>
            </a:r>
            <a:br>
              <a:rPr lang="en-US" sz="3200" dirty="0">
                <a:solidFill>
                  <a:schemeClr val="tx1"/>
                </a:solidFill>
                <a:effectLst/>
              </a:rPr>
            </a:br>
            <a:r>
              <a:rPr lang="ar-EG" sz="3200" dirty="0">
                <a:solidFill>
                  <a:schemeClr val="tx1"/>
                </a:solidFill>
                <a:effectLst/>
              </a:rPr>
              <a:t> </a:t>
            </a:r>
            <a:r>
              <a:rPr lang="en-US" sz="3200" dirty="0">
                <a:solidFill>
                  <a:schemeClr val="tx1"/>
                </a:solidFill>
                <a:effectLst/>
              </a:rPr>
              <a:t/>
            </a:r>
            <a:br>
              <a:rPr lang="en-US" sz="3200" dirty="0">
                <a:solidFill>
                  <a:schemeClr val="tx1"/>
                </a:solidFill>
                <a:effectLst/>
              </a:rPr>
            </a:br>
            <a:r>
              <a:rPr lang="ar-EG" sz="3400" dirty="0">
                <a:solidFill>
                  <a:schemeClr val="bg1"/>
                </a:solidFill>
                <a:effectLst/>
              </a:rPr>
              <a:t>اعتمدت ونشرت على الملأ بموجب قرار الجمعية العامة للأمم المتحدة رقم ‎‏‎48/96 المؤرخ في 20 كانون الأول/ديسمبر 1993</a:t>
            </a:r>
            <a:r>
              <a:rPr lang="en-US" sz="1200" dirty="0">
                <a:effectLst/>
              </a:rPr>
              <a:t/>
            </a:r>
            <a:br>
              <a:rPr lang="en-US" sz="1200" dirty="0">
                <a:effectLst/>
              </a:rPr>
            </a:br>
            <a:endParaRPr lang="en-US" sz="1200" dirty="0">
              <a:solidFill>
                <a:schemeClr val="tx1"/>
              </a:solidFill>
              <a:effectLst>
                <a:outerShdw blurRad="38100" dist="38100" dir="2700000" algn="tl">
                  <a:srgbClr val="000000">
                    <a:alpha val="43137"/>
                  </a:srgbClr>
                </a:outerShdw>
              </a:effectLst>
            </a:endParaRPr>
          </a:p>
        </p:txBody>
      </p:sp>
      <p:pic>
        <p:nvPicPr>
          <p:cNvPr id="12" name="Picture 11" descr="all[1].gif"/>
          <p:cNvPicPr>
            <a:picLocks noChangeAspect="1"/>
          </p:cNvPicPr>
          <p:nvPr/>
        </p:nvPicPr>
        <p:blipFill>
          <a:blip r:embed="rId2" cstate="print"/>
          <a:stretch>
            <a:fillRect/>
          </a:stretch>
        </p:blipFill>
        <p:spPr>
          <a:xfrm>
            <a:off x="1447800" y="457200"/>
            <a:ext cx="5791199" cy="1600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EG" sz="3600" b="1" dirty="0"/>
              <a:t>- توفير نماذج، في عملية اتخاذ القرارات السياسية اللازمة لتحقيق تكافؤ الفرص، مع مراعاة الفروق الشاسعة في المستويات التقنية والاقتصادية وضرورة أن تعكس هذه العملية فهما عميقا للسياق الثقافي الذي تحدث فيه وللدور الحاسم الذي يؤديه الأشخاص المعوقون فيها؛</a:t>
            </a:r>
            <a:endParaRPr lang="en-US" sz="3600" b="1" dirty="0"/>
          </a:p>
          <a:p>
            <a:pPr algn="just" rtl="1"/>
            <a:r>
              <a:rPr lang="ar-EG" sz="3600" b="1" dirty="0"/>
              <a:t>- اقتراح آليات وطنية للتعاون الوثيق فيما بين الحكومات وأجهزة منظومة اﻷمم المتحدة وسائر الهيئات الحكومية الدولية ومنظمات المعوقين؛</a:t>
            </a:r>
            <a:endParaRPr lang="en-US" sz="3600" b="1" dirty="0"/>
          </a:p>
          <a:p>
            <a:pPr algn="just" rtl="1"/>
            <a:r>
              <a:rPr lang="ar-EG" sz="3600" b="1" dirty="0"/>
              <a:t>- اقتراح آلية فعالة لرصد العملية التي تسعى الدول بواسطتها إلى تحقيق تكافؤ الفرص للأشخاص المعوقين</a:t>
            </a:r>
            <a:r>
              <a:rPr lang="ar-EG" sz="3600" b="1" dirty="0" smtClean="0"/>
              <a:t>.</a:t>
            </a:r>
            <a:endParaRPr lang="en-US" sz="3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EG" sz="3600" b="1" u="sng" dirty="0"/>
              <a:t>أولا - الشروط المسبقة لتحقيق المساواة في المشاركة</a:t>
            </a:r>
            <a:endParaRPr lang="en-US" sz="3600" dirty="0"/>
          </a:p>
          <a:p>
            <a:pPr algn="ctr" rtl="1"/>
            <a:endParaRPr lang="ar-EG" sz="3600" b="1" dirty="0" smtClean="0"/>
          </a:p>
          <a:p>
            <a:pPr algn="ctr" rtl="1"/>
            <a:r>
              <a:rPr lang="ar-EG" sz="3600" b="1" dirty="0" smtClean="0"/>
              <a:t>القاعدة </a:t>
            </a:r>
            <a:r>
              <a:rPr lang="ar-EG" sz="3600" b="1" dirty="0"/>
              <a:t>‎1 - التوعية</a:t>
            </a:r>
            <a:endParaRPr lang="en-US" sz="3600" dirty="0"/>
          </a:p>
          <a:p>
            <a:pPr rtl="1"/>
            <a:r>
              <a:rPr lang="ar-EG" sz="3600" dirty="0"/>
              <a:t>ينبغي للدول أن تتخذ الإجراءات اللازمة لتوعية المجتمع بشأن الأشخاص المعوقين وحقوقهم واحتياجاتهم وإمكاناتهم ومساهماتهم.</a:t>
            </a:r>
            <a:endParaRPr lang="en-US" sz="3600" dirty="0"/>
          </a:p>
          <a:p>
            <a:pPr algn="ctr" rtl="1"/>
            <a:endParaRPr lang="ar-EG" sz="3600" b="1" dirty="0" smtClean="0"/>
          </a:p>
          <a:p>
            <a:pPr algn="ctr" rtl="1"/>
            <a:r>
              <a:rPr lang="ar-EG" sz="3600" b="1" dirty="0" smtClean="0"/>
              <a:t>القاعدة </a:t>
            </a:r>
            <a:r>
              <a:rPr lang="ar-EG" sz="3600" b="1" dirty="0"/>
              <a:t>‎2‏ - الرعاية الطبية</a:t>
            </a:r>
            <a:endParaRPr lang="en-US" sz="3600" dirty="0"/>
          </a:p>
          <a:p>
            <a:pPr rtl="1"/>
            <a:r>
              <a:rPr lang="ar-EG" sz="3600" dirty="0"/>
              <a:t>ينبغي للدول أن تكفل تزويد المعوقين بالرعاية الطبية الفعالة.</a:t>
            </a:r>
            <a:endParaRPr lang="en-US" sz="3600" dirty="0"/>
          </a:p>
          <a:p>
            <a:endParaRPr lang="en-US"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EG" sz="3600" b="1" dirty="0"/>
              <a:t>القاعدة ‎3 - إعادة التأهيل</a:t>
            </a:r>
            <a:endParaRPr lang="en-US" sz="3600" dirty="0"/>
          </a:p>
          <a:p>
            <a:pPr algn="just" rtl="1"/>
            <a:r>
              <a:rPr lang="ar-EG" sz="3600" dirty="0"/>
              <a:t>ينبغي للدول أن تكفل توفير خدمات إعادة التأهيل للأشخاص المعوقين لكي يتسنى لهم بلوغ مستوى أمثل في استقلالهم وأدائهم والحفاظ عليه.</a:t>
            </a:r>
            <a:endParaRPr lang="en-US" sz="3600" dirty="0"/>
          </a:p>
          <a:p>
            <a:pPr algn="just" rtl="1"/>
            <a:endParaRPr lang="ar-EG" sz="3600" b="1" dirty="0" smtClean="0"/>
          </a:p>
          <a:p>
            <a:pPr algn="ctr" rtl="1"/>
            <a:r>
              <a:rPr lang="ar-EG" sz="3600" b="1" dirty="0" smtClean="0"/>
              <a:t>القاعدة </a:t>
            </a:r>
            <a:r>
              <a:rPr lang="ar-EG" sz="3600" b="1" dirty="0"/>
              <a:t>‎4 - خدمات الدعم</a:t>
            </a:r>
            <a:endParaRPr lang="en-US" sz="3600" dirty="0"/>
          </a:p>
          <a:p>
            <a:pPr algn="just" rtl="1"/>
            <a:r>
              <a:rPr lang="ar-EG" sz="3600" dirty="0"/>
              <a:t>ينبغي للدول أن تكفل استحداث وتوفير خدمات الدعم للمعوقين، وضمنها الإمداد بالمعينات، لكي يتسنى لهم رفع مستوى استقلالهم في حياتهم اليومية وممارسة حقوقهم.</a:t>
            </a:r>
            <a:endParaRPr lang="en-US" sz="3600" dirty="0"/>
          </a:p>
          <a:p>
            <a:pPr algn="just"/>
            <a:endParaRPr lang="en-US"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EG" sz="3600" b="1" u="sng" dirty="0"/>
              <a:t>ثانيا - المجالات المستهدفة لتحقيق المشاركة على قدم </a:t>
            </a:r>
            <a:r>
              <a:rPr lang="ar-EG" sz="3600" b="1" u="sng" dirty="0" smtClean="0"/>
              <a:t>المساواة</a:t>
            </a:r>
          </a:p>
          <a:p>
            <a:pPr algn="ctr" rtl="1"/>
            <a:endParaRPr lang="en-US" sz="3600" dirty="0"/>
          </a:p>
          <a:p>
            <a:pPr algn="ctr" rtl="1"/>
            <a:r>
              <a:rPr lang="ar-EG" sz="3600" b="1" dirty="0"/>
              <a:t>القاعدة ‎5 - فرص الوصول</a:t>
            </a:r>
            <a:endParaRPr lang="en-US" sz="3600" dirty="0"/>
          </a:p>
          <a:p>
            <a:pPr algn="just" rtl="1"/>
            <a:r>
              <a:rPr lang="ar-EG" sz="3600" dirty="0"/>
              <a:t>ينبغي للدول أن تعترف بما تتسم به فرص الوصول من أهمية عامة في عملية تحقيق تكافؤ الفرص في جميع مجالات المجتمع. وفيما يتعلق بالمعوقين أيا كان نوع عوقهم، ينبغي للدول: (أ) أن تضع برامج عمل لإتاحة الفرصة أمامهم للوصول إلى البيئة المادية، (ب) وأن تتخذ التدابير اللازمة لتيسير حصولهم على المعلومات وتمكينهم من إجراء الاتصالات.</a:t>
            </a:r>
            <a:endParaRPr lang="en-US" sz="3600" dirty="0"/>
          </a:p>
          <a:p>
            <a:endParaRPr lang="en-US"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EG" sz="3200" b="1" dirty="0"/>
              <a:t>القاعدة 6‏ - التعليم</a:t>
            </a:r>
            <a:endParaRPr lang="en-US" sz="3200" dirty="0"/>
          </a:p>
          <a:p>
            <a:pPr algn="just" rtl="1"/>
            <a:r>
              <a:rPr lang="ar-EG" sz="3200" dirty="0"/>
              <a:t>ينبغي للدول أن تعترف بمبدأ المساواة في فرص التعليم في المرحلتين الابتدائية والثانوية والمرحلة الثالثة، وذلك ضمن أطر مدمجة، للمعوقين من الأطفال والشباب والكبار. وتكفل أن يكون تعليم الأشخاص المعوقين جزءا ﻻ يتجزأ من النظام التعليمي.</a:t>
            </a:r>
            <a:endParaRPr lang="en-US" sz="3200" dirty="0"/>
          </a:p>
          <a:p>
            <a:pPr algn="just" rtl="1"/>
            <a:endParaRPr lang="ar-EG" sz="3200" b="1" dirty="0" smtClean="0"/>
          </a:p>
          <a:p>
            <a:pPr algn="ctr" rtl="1"/>
            <a:r>
              <a:rPr lang="ar-EG" sz="3200" b="1" dirty="0" smtClean="0"/>
              <a:t>القاعدة </a:t>
            </a:r>
            <a:r>
              <a:rPr lang="ar-EG" sz="3200" b="1" dirty="0"/>
              <a:t>‎7 - التوظيف</a:t>
            </a:r>
            <a:endParaRPr lang="en-US" sz="3200" dirty="0"/>
          </a:p>
          <a:p>
            <a:pPr algn="just" rtl="1"/>
            <a:r>
              <a:rPr lang="ar-EG" sz="3200" dirty="0"/>
              <a:t>ينبغي للدول أن تعترف بالمبدأ الذي يوجب منح المعوقين صلاحية ممارسة ما لهم من حقوق الإنسان وخصوصا في ميدان التوظيف. ويجب أن تكون لهم، في المناطق الريفية والمناطق الحضرية على السواء، فرص متكافئة للحصول على عمل منتج ومربح في سوق العمل.</a:t>
            </a:r>
            <a:endParaRPr lang="en-US" sz="3200" dirty="0"/>
          </a:p>
          <a:p>
            <a:pPr algn="just"/>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EG" sz="3600" b="1" dirty="0"/>
              <a:t>القاعدة ‎8 - المحافظة على الدخل والضمان الاجتماعي</a:t>
            </a:r>
            <a:endParaRPr lang="en-US" sz="3600" dirty="0"/>
          </a:p>
          <a:p>
            <a:pPr algn="just" rtl="1"/>
            <a:r>
              <a:rPr lang="ar-EG" sz="3600" dirty="0"/>
              <a:t>الدول مسئولة عن توفير الضمان الاجتماعي للمعوقين والمحافظة على دخلهم</a:t>
            </a:r>
            <a:r>
              <a:rPr lang="ar-EG" sz="3600" dirty="0" smtClean="0"/>
              <a:t>.</a:t>
            </a:r>
          </a:p>
          <a:p>
            <a:pPr algn="just" rtl="1"/>
            <a:endParaRPr lang="en-US" sz="3600" dirty="0"/>
          </a:p>
          <a:p>
            <a:pPr algn="ctr" rtl="1"/>
            <a:r>
              <a:rPr lang="ar-EG" sz="3600" b="1" dirty="0"/>
              <a:t>القاعدة 9 - الحياة الأسرية واكتمال الشخصية</a:t>
            </a:r>
            <a:endParaRPr lang="en-US" sz="3600" dirty="0"/>
          </a:p>
          <a:p>
            <a:pPr algn="just" rtl="1"/>
            <a:r>
              <a:rPr lang="ar-EG" sz="3600" dirty="0"/>
              <a:t>ينبغي للدول أن تشجع المشاركة الكاملة في الحياة الأسرية من جانب المعوقين، وتشجع ممارستهم لحقهم في اكتمال الشخصية، وتكفل ألا تميز القوانين ضدهم فيما يتعلق بإقامة العلاقات الجنسية وبالزواج وتكوين الأسرة.</a:t>
            </a:r>
            <a:endParaRPr lang="en-US" sz="3600" dirty="0"/>
          </a:p>
          <a:p>
            <a:pPr algn="just"/>
            <a:endParaRPr lang="en-US"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EG" sz="3200" b="1" dirty="0"/>
              <a:t>القاعدة ‎10‏ - الثقافة</a:t>
            </a:r>
            <a:endParaRPr lang="en-US" sz="3200" dirty="0"/>
          </a:p>
          <a:p>
            <a:pPr algn="just" rtl="1"/>
            <a:r>
              <a:rPr lang="ar-EG" sz="3200" dirty="0"/>
              <a:t>تؤمن الدول إشراك المعوقين في الأنشطة الثقافية وتمكينهم من المساهمة فيها على قدم المساواة مع غيرهم.</a:t>
            </a:r>
            <a:endParaRPr lang="en-US" sz="3200" dirty="0"/>
          </a:p>
          <a:p>
            <a:pPr algn="just" rtl="1"/>
            <a:endParaRPr lang="ar-EG" sz="3200" b="1" dirty="0" smtClean="0"/>
          </a:p>
          <a:p>
            <a:pPr algn="ctr" rtl="1"/>
            <a:r>
              <a:rPr lang="ar-EG" sz="3200" b="1" dirty="0" smtClean="0"/>
              <a:t>القاعدة </a:t>
            </a:r>
            <a:r>
              <a:rPr lang="ar-EG" sz="3200" b="1" dirty="0"/>
              <a:t>‎11‏ - الترويح والرياضة</a:t>
            </a:r>
            <a:endParaRPr lang="en-US" sz="3200" dirty="0"/>
          </a:p>
          <a:p>
            <a:pPr algn="just" rtl="1"/>
            <a:r>
              <a:rPr lang="ar-EG" sz="3200" dirty="0"/>
              <a:t>تتخذ الدول تدابير تكفل تكافؤ الفرص أمام المعوقين لممارسة الأنشطة الترويحية والرياضية.</a:t>
            </a:r>
            <a:endParaRPr lang="en-US" sz="3200" dirty="0"/>
          </a:p>
          <a:p>
            <a:pPr algn="just" rtl="1"/>
            <a:endParaRPr lang="ar-EG" sz="3200" b="1" dirty="0" smtClean="0"/>
          </a:p>
          <a:p>
            <a:pPr algn="ctr" rtl="1"/>
            <a:r>
              <a:rPr lang="ar-EG" sz="3200" b="1" dirty="0" smtClean="0"/>
              <a:t>القاعدة </a:t>
            </a:r>
            <a:r>
              <a:rPr lang="ar-EG" sz="3200" b="1" dirty="0"/>
              <a:t>‎12‏ - الدين</a:t>
            </a:r>
            <a:endParaRPr lang="en-US" sz="3200" dirty="0"/>
          </a:p>
          <a:p>
            <a:pPr algn="just" rtl="1"/>
            <a:r>
              <a:rPr lang="ar-EG" sz="3200" dirty="0"/>
              <a:t>تشجع الدول اتخاذ التدابير الرامية إلى تحقيق مشاركة المعوقين على قدم المساواة في الحياة الدينية لمجتمعهم.</a:t>
            </a:r>
            <a:endParaRPr lang="en-US" sz="3200" dirty="0"/>
          </a:p>
          <a:p>
            <a:pPr algn="just"/>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EG" sz="3200" b="1" u="sng" dirty="0"/>
              <a:t>ثالثا - التدابير </a:t>
            </a:r>
            <a:r>
              <a:rPr lang="ar-EG" sz="3200" b="1" u="sng" dirty="0" smtClean="0"/>
              <a:t>التنفيذية</a:t>
            </a:r>
          </a:p>
          <a:p>
            <a:pPr algn="ctr" rtl="1"/>
            <a:endParaRPr lang="en-US" sz="3200" dirty="0"/>
          </a:p>
          <a:p>
            <a:pPr algn="ctr" rtl="1"/>
            <a:r>
              <a:rPr lang="ar-EG" sz="3200" b="1" dirty="0"/>
              <a:t>القاعدة ‎13‏ - المعلومات والبحوث</a:t>
            </a:r>
            <a:endParaRPr lang="en-US" sz="3200" dirty="0"/>
          </a:p>
          <a:p>
            <a:pPr algn="just" rtl="1"/>
            <a:r>
              <a:rPr lang="ar-EG" sz="3200" dirty="0"/>
              <a:t>تتحمل الدول المسؤولية النهائية عن جمع وتوزيع المعلومات بشأن الأحوال المعيشية للمعوقين، وتنهض بأعباء البحوث الشاملة والمتعلقة بكل جوانب الموضوع، بما في ذلك العقبات التي تمس حياة المعوقين.</a:t>
            </a:r>
            <a:endParaRPr lang="en-US" sz="3200" dirty="0"/>
          </a:p>
          <a:p>
            <a:pPr algn="just" rtl="1"/>
            <a:endParaRPr lang="ar-EG" sz="3200" b="1" dirty="0" smtClean="0"/>
          </a:p>
          <a:p>
            <a:pPr algn="ctr" rtl="1"/>
            <a:r>
              <a:rPr lang="ar-EG" sz="3200" b="1" dirty="0" smtClean="0"/>
              <a:t>القاعدة </a:t>
            </a:r>
            <a:r>
              <a:rPr lang="ar-EG" sz="3200" b="1" dirty="0"/>
              <a:t>‎14 - تقرير السياسات والتخطيط</a:t>
            </a:r>
            <a:endParaRPr lang="en-US" sz="3200" dirty="0"/>
          </a:p>
          <a:p>
            <a:pPr algn="just" rtl="1"/>
            <a:r>
              <a:rPr lang="ar-EG" sz="3200" dirty="0"/>
              <a:t>تكفل الدول مراعاة جوانب العجز في جميع ما يتصل بذلك من تقرير السياسات والتخطيط الوطني.</a:t>
            </a:r>
            <a:endParaRPr lang="en-US" sz="3200" dirty="0"/>
          </a:p>
          <a:p>
            <a:pPr algn="just"/>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EG" sz="3200" b="1" dirty="0"/>
              <a:t>القاعدة ‎15‏ - التشريع</a:t>
            </a:r>
            <a:endParaRPr lang="en-US" sz="3200" dirty="0"/>
          </a:p>
          <a:p>
            <a:pPr algn="just" rtl="1"/>
            <a:r>
              <a:rPr lang="ar-EG" sz="3200" dirty="0"/>
              <a:t>الدول مسئولة عن إرساء الأسس القانونية للتدابير الرامية إلى بلوغ هدفي المشاركة والمساواة الكاملتين للمعوقين</a:t>
            </a:r>
            <a:r>
              <a:rPr lang="ar-EG" sz="3200" dirty="0" smtClean="0"/>
              <a:t>.</a:t>
            </a:r>
          </a:p>
          <a:p>
            <a:pPr algn="just" rtl="1"/>
            <a:endParaRPr lang="en-US" sz="2400" dirty="0"/>
          </a:p>
          <a:p>
            <a:pPr algn="ctr" rtl="1"/>
            <a:r>
              <a:rPr lang="ar-EG" sz="3200" b="1" dirty="0"/>
              <a:t>القاعدة ‎16‏ - السياسات الاقتصادية</a:t>
            </a:r>
            <a:endParaRPr lang="en-US" sz="3200" dirty="0"/>
          </a:p>
          <a:p>
            <a:pPr algn="just" rtl="1"/>
            <a:r>
              <a:rPr lang="ar-EG" sz="3200" dirty="0"/>
              <a:t>تتحمل الدول المسؤولية المالية عن البرامج والتدابير الوطنية الرامية إلى تحقيق تكافؤ الفرص للمعوقين.</a:t>
            </a:r>
            <a:endParaRPr lang="en-US" sz="3200" dirty="0"/>
          </a:p>
          <a:p>
            <a:pPr algn="just" rtl="1"/>
            <a:endParaRPr lang="ar-EG" sz="2400" b="1" dirty="0" smtClean="0"/>
          </a:p>
          <a:p>
            <a:pPr algn="ctr" rtl="1"/>
            <a:r>
              <a:rPr lang="ar-EG" sz="3200" b="1" dirty="0" smtClean="0"/>
              <a:t>القاعدة </a:t>
            </a:r>
            <a:r>
              <a:rPr lang="ar-EG" sz="3200" b="1" dirty="0"/>
              <a:t>17‏ - تنسيق العمل</a:t>
            </a:r>
            <a:endParaRPr lang="en-US" sz="3200" dirty="0"/>
          </a:p>
          <a:p>
            <a:pPr algn="just" rtl="1"/>
            <a:r>
              <a:rPr lang="ar-EG" sz="3200" dirty="0"/>
              <a:t>تتولى الدول مسؤولية إنشاء وتعزيز لجان التنسيق الوطنية، أو أجهزة أخرى تماثلها، كي تؤدي دور جهات وصل وطنية فيما يتعلق بمسائل العجز.</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EG" sz="3600" b="1" dirty="0"/>
              <a:t>القاعدة ‎18‏ - منظمات المعوقين</a:t>
            </a:r>
            <a:endParaRPr lang="en-US" sz="3600" dirty="0"/>
          </a:p>
          <a:p>
            <a:pPr algn="just" rtl="1"/>
            <a:r>
              <a:rPr lang="ar-EG" sz="3600" dirty="0"/>
              <a:t>ينبغي للدول أن تعترف بحق منظمات المعوقين في تمثيل المعوقين على الأصعدة الوطنية والإقليمية والمحلية. وينبغي لها أيضا أن تعترف بالدور الاستشاري لمنظمات المعوقين في اتخاذ القرارات بشأن مسائل العجز.</a:t>
            </a:r>
            <a:endParaRPr lang="en-US" sz="3600" dirty="0"/>
          </a:p>
          <a:p>
            <a:pPr algn="just" rtl="1"/>
            <a:endParaRPr lang="ar-EG" sz="3600" b="1" dirty="0" smtClean="0"/>
          </a:p>
          <a:p>
            <a:pPr algn="ctr" rtl="1"/>
            <a:r>
              <a:rPr lang="ar-EG" sz="3600" b="1" dirty="0" smtClean="0"/>
              <a:t>القاعدة </a:t>
            </a:r>
            <a:r>
              <a:rPr lang="ar-EG" sz="3600" b="1" dirty="0"/>
              <a:t>‎19 - تدريب الموظفين</a:t>
            </a:r>
            <a:endParaRPr lang="en-US" sz="3600" dirty="0"/>
          </a:p>
          <a:p>
            <a:pPr algn="just" rtl="1"/>
            <a:r>
              <a:rPr lang="ar-EG" sz="3600" dirty="0"/>
              <a:t>تتولى الدول مسؤولية توفير التدريب الملائم للموظفين المعنيين، على جميع المستويات، بتخطيط وتوفير البرامج والخدمات المتعلقة بالمعوقين.</a:t>
            </a:r>
            <a:endParaRPr lang="en-US" sz="3600" dirty="0"/>
          </a:p>
          <a:p>
            <a:pPr algn="just"/>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609600"/>
            <a:ext cx="8686800" cy="6019800"/>
          </a:xfrm>
        </p:spPr>
        <p:txBody>
          <a:bodyPr>
            <a:normAutofit fontScale="62500" lnSpcReduction="20000"/>
          </a:bodyPr>
          <a:lstStyle/>
          <a:p>
            <a:pPr rtl="1"/>
            <a:r>
              <a:rPr lang="ar-EG" sz="5400" dirty="0">
                <a:solidFill>
                  <a:srgbClr val="66FF66"/>
                </a:solidFill>
              </a:rPr>
              <a:t>الغرض من هذه القواعد</a:t>
            </a:r>
            <a:r>
              <a:rPr lang="ar-EG" sz="5400" dirty="0" smtClean="0">
                <a:solidFill>
                  <a:srgbClr val="66FF66"/>
                </a:solidFill>
              </a:rPr>
              <a:t>:</a:t>
            </a:r>
            <a:endParaRPr lang="en-US" sz="5400" dirty="0" smtClean="0">
              <a:solidFill>
                <a:srgbClr val="66FF66"/>
              </a:solidFill>
            </a:endParaRPr>
          </a:p>
          <a:p>
            <a:pPr rtl="1"/>
            <a:endParaRPr lang="en-US" sz="1800" dirty="0">
              <a:solidFill>
                <a:srgbClr val="66FF66"/>
              </a:solidFill>
            </a:endParaRPr>
          </a:p>
          <a:p>
            <a:pPr algn="just" rtl="1"/>
            <a:r>
              <a:rPr lang="ar-EG" sz="5400" dirty="0"/>
              <a:t>الغرض من القواعد الموحدة بشأن تحقيق تكافؤ الفرص للمعوقين هو أن تكفل للأشخاص المعوقين، إمكانية ممارسة ما يمارسه غيرهم من حقوق والتزامات. فلا تزال توجد في كل المجتمعات عقبات تحول دون ممارستهم لحقوقهم وحرياتهم وتجعل من الصعب عليهم أن يشاركوا مشاركة كاملة في أنشطة مجتمعاتهم. وتقع على عاتق الدول مسؤولية اتخاذ الإجراءات اللازمة لإزالة هذه العقبات. وينبغي على المعوقين ومنظماتهم أن يؤدوا دورا نشطا كشركاء في هذه العملية. ويشكل تحقيق تكافؤ الفرص للمعوقين مساهمة أساسية في الجهود العامة المبذولة على صعيد العالم لتعبئة الموارد البشرية.، هذا وقد يلزم توجيه اهتمام خاص لبعض فئات المعوقين كالنساء والأطفال على سبيل المثال.</a:t>
            </a:r>
            <a:endParaRPr lang="en-US" sz="5400" dirty="0"/>
          </a:p>
          <a:p>
            <a:pPr algn="just" rtl="1">
              <a:buFontTx/>
              <a:buChar char="-"/>
            </a:pPr>
            <a:endParaRPr lang="en-US" sz="4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EG" sz="3200" b="1" dirty="0"/>
              <a:t>القاعدة ‎20‏ - رصد وتقييم برامج العجز على الصعيد الوطني في مجال تنفيذ القواعد الموحدة</a:t>
            </a:r>
            <a:endParaRPr lang="en-US" sz="3200" dirty="0"/>
          </a:p>
          <a:p>
            <a:pPr algn="just" rtl="1"/>
            <a:r>
              <a:rPr lang="ar-EG" sz="3200" dirty="0"/>
              <a:t>تتولى الدول مسؤولية الدأب على رصد وتقييم وتنفيذ البرامج والخدمات الوطنية الخاصة بتحقيق تكافؤ الفرص لصالح المعوقين.</a:t>
            </a:r>
            <a:endParaRPr lang="en-US" sz="3200" dirty="0"/>
          </a:p>
          <a:p>
            <a:pPr rtl="1"/>
            <a:endParaRPr lang="ar-EG" sz="1000" b="1" dirty="0" smtClean="0"/>
          </a:p>
          <a:p>
            <a:pPr algn="ctr" rtl="1"/>
            <a:r>
              <a:rPr lang="ar-EG" sz="3200" b="1" dirty="0" smtClean="0"/>
              <a:t>القاعدة </a:t>
            </a:r>
            <a:r>
              <a:rPr lang="ar-EG" sz="3200" b="1" dirty="0"/>
              <a:t>‎21 - التعاون التقني والاقتصادي</a:t>
            </a:r>
            <a:endParaRPr lang="en-US" sz="3200" dirty="0"/>
          </a:p>
          <a:p>
            <a:pPr algn="just" rtl="1"/>
            <a:r>
              <a:rPr lang="ar-EG" sz="3200" dirty="0"/>
              <a:t>تقع على عاتق الدول، الصناعية منها والنامية، مسؤولية التعاون على تحسين الأحوال المعيشية للمعوقين في البلدان النامية واتخاذ التدابير اللازمة لذلك.</a:t>
            </a:r>
            <a:endParaRPr lang="en-US" sz="3200" dirty="0"/>
          </a:p>
          <a:p>
            <a:pPr rtl="1"/>
            <a:endParaRPr lang="ar-EG" sz="1000" b="1" dirty="0" smtClean="0"/>
          </a:p>
          <a:p>
            <a:pPr algn="ctr" rtl="1"/>
            <a:r>
              <a:rPr lang="ar-EG" sz="3200" b="1" dirty="0" smtClean="0"/>
              <a:t>القاعدة </a:t>
            </a:r>
            <a:r>
              <a:rPr lang="ar-EG" sz="3200" b="1" dirty="0"/>
              <a:t>‎22‏ - التعاون الدولي</a:t>
            </a:r>
            <a:endParaRPr lang="en-US" sz="3200" dirty="0"/>
          </a:p>
          <a:p>
            <a:pPr algn="just" rtl="1"/>
            <a:r>
              <a:rPr lang="ar-EG" sz="3200" dirty="0"/>
              <a:t>تشارك الدول مشاركة إيجابية في التعاون الدولي المرتبط بسياسات تحقيق تكافؤ الفرص لصالح المعوقين.</a:t>
            </a:r>
            <a:endParaRPr lang="en-US" sz="3200" dirty="0"/>
          </a:p>
          <a:p>
            <a:endParaRPr lang="en-US" sz="3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EG" sz="3200" b="1" u="sng" dirty="0"/>
              <a:t>رابعا - آلية </a:t>
            </a:r>
            <a:r>
              <a:rPr lang="ar-EG" sz="3200" b="1" u="sng" dirty="0" smtClean="0"/>
              <a:t>الرصد</a:t>
            </a:r>
          </a:p>
          <a:p>
            <a:pPr algn="ctr" rtl="1"/>
            <a:endParaRPr lang="en-US" sz="1000" dirty="0"/>
          </a:p>
          <a:p>
            <a:pPr algn="just" rtl="1"/>
            <a:r>
              <a:rPr lang="ar-EG" sz="3200" dirty="0"/>
              <a:t>يجرى رصد تنفيذ الدول الأعضاء في الأمم المتحدة للقواعد الموحدة بشأن تكافؤ الفرص للمعوقين ومنظمات المعوقين مدعوة للعمل من أجل تطبيق هذه القواعد والمساعدة في عملية رصد تنفيذها. والغرض من عملية الرصد هو تعزيز التنفيذ الفعال للقواعد الموحدة. وينبغي مساعدة كل دولة على تقييم مستوى تنفيذها للقواعد الموحدة وقياس التقدم الذي تحرزه فيه. وينبغي لعملية الرصد أن تستبين العقبات وتقترح تدابير مناسبة تسهم في إنجاح تنفيذ القواعد الموحدة. وينبغي لآلية الرصد أن تدرك الخصائص الاقتصادية والاجتماعية والثقافية الموجودة في كل دولة على حدة. كما ينبغي أن يكون من العناصر الهامة أيضا توفير الخدمات الاستشارية وتبادل الخبرات والمعلومات فيما بين الدول.</a:t>
            </a:r>
            <a:endParaRPr lang="en-US" sz="3200"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92500"/>
          </a:bodyPr>
          <a:lstStyle/>
          <a:p>
            <a:pPr algn="ctr" rtl="1"/>
            <a:r>
              <a:rPr lang="ar-EG" sz="4800" b="1" dirty="0">
                <a:solidFill>
                  <a:srgbClr val="66FF66"/>
                </a:solidFill>
              </a:rPr>
              <a:t>مفاهيم أساسية</a:t>
            </a:r>
            <a:endParaRPr lang="en-US" sz="4800" dirty="0">
              <a:solidFill>
                <a:srgbClr val="66FF66"/>
              </a:solidFill>
            </a:endParaRPr>
          </a:p>
          <a:p>
            <a:pPr rtl="1"/>
            <a:r>
              <a:rPr lang="ar-EG" sz="4800" dirty="0"/>
              <a:t>‎</a:t>
            </a:r>
            <a:r>
              <a:rPr lang="ar-EG" sz="4800" u="sng" dirty="0" smtClean="0"/>
              <a:t>العجز</a:t>
            </a:r>
            <a:endParaRPr lang="en-US" sz="4800" dirty="0"/>
          </a:p>
          <a:p>
            <a:pPr algn="just" rtl="1"/>
            <a:r>
              <a:rPr lang="ar-EG" sz="4800" dirty="0"/>
              <a:t>يلخص مصطلح ‎</a:t>
            </a:r>
            <a:r>
              <a:rPr lang="en-US" sz="4800" dirty="0"/>
              <a:t>"</a:t>
            </a:r>
            <a:r>
              <a:rPr lang="ar-EG" sz="4800" dirty="0"/>
              <a:t>‏العجز" عددا كبيرا من أوجه التقصير الوظيفي المختلفة التي تحدث لدى أية مجموعة من السكان في جميع بلدان العالم. وقد يتعوق الناس باعتلال بدني أو ذهني أو حسي، أو بسبب أحوال طبية ما أو مرض عقلي ما. وهذه الاعتلالات أو الأحوال أو الأمراض يمكن أن تكون، بطبيعتها، دائمة أو مؤقتة.</a:t>
            </a:r>
            <a:endParaRPr lang="en-US" sz="4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rtl="1"/>
            <a:r>
              <a:rPr lang="ar-EG" sz="4000" b="1" u="sng" dirty="0" smtClean="0"/>
              <a:t>العوق</a:t>
            </a:r>
            <a:endParaRPr lang="en-US" sz="4000" b="1" dirty="0"/>
          </a:p>
          <a:p>
            <a:pPr algn="just" rtl="1"/>
            <a:r>
              <a:rPr lang="ar-EG" sz="4000" b="1" dirty="0"/>
              <a:t>أما "العوق"، فهو فقدان القدرة، كلها أو بعضها، على اغتنام فرص المشاركة في حياة المجتمع على قدم المساواة مع الآخرين، وتصف كلمة العوق تلاقي المعوق مع بيئته. والغرض من هذا المصطلح هو تأكيد تركيز الاهتمام على ما في البيئة وفي الكثير من الأنشطة الاجتماعية المنظمة، مثلا: الإعلام والاتصال والتعليم، من عيوب تمنع المعوقين من مشاركة الآخرين على قدم المساواة</a:t>
            </a:r>
            <a:r>
              <a:rPr lang="ar-EG" sz="4000" b="1" dirty="0" smtClean="0"/>
              <a:t>.</a:t>
            </a:r>
            <a:endParaRPr lang="en-US" sz="4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rtl="1"/>
            <a:r>
              <a:rPr lang="ar-EG" sz="3200" b="1" u="sng" dirty="0"/>
              <a:t>الوقاية</a:t>
            </a:r>
            <a:endParaRPr lang="en-US" sz="3200" b="1" dirty="0"/>
          </a:p>
          <a:p>
            <a:pPr algn="just" rtl="1"/>
            <a:r>
              <a:rPr lang="ar-EG" sz="3200" b="1" dirty="0"/>
              <a:t>تعني "الوقاية" الإجراءات الرامية إلى درء حدوث العاهات البدنية أو الذهنية أو النفسية أو الحسية (الوقاية الأولية)، أو إلى الحيلولة دون أن تؤدي العاهات إلى تقييد أو عجز وظيفي دائم (الوقاية الثانوية). ويمكن أن تشمل الوقاية أنواعا مختلفة من الإجراءات يذكر منها: الرعاية الصحية الأولية، ورعاية الطفولة قبل الولادة وبعدها، والتثقيف </a:t>
            </a:r>
            <a:r>
              <a:rPr lang="ar-EG" sz="3200" b="1" dirty="0" err="1"/>
              <a:t>التغذوي</a:t>
            </a:r>
            <a:r>
              <a:rPr lang="ar-EG" sz="3200" b="1" dirty="0"/>
              <a:t>، وحملات التحصين من الأمراض المعدية، وتدابير مكافحة الأمراض المستوطنة، وأنظمة السلامة، والبرامج الرامية إلى درء الحوادث في مختلف البيئات. وضمن ذلك تكييف أماكن العمل بحيث تتوقى حالات العجز والإصابات المهنية، والوقاية من العجز الذي ينجم عن تلوث البيئة أو عن النزاع المسلح</a:t>
            </a:r>
            <a:r>
              <a:rPr lang="ar-EG" sz="3200" b="1" dirty="0" smtClean="0"/>
              <a:t>.</a:t>
            </a:r>
            <a:endParaRPr lang="en-US" sz="3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rtl="1"/>
            <a:r>
              <a:rPr lang="ar-EG" sz="3400" b="1" u="sng" dirty="0"/>
              <a:t>إعادة </a:t>
            </a:r>
            <a:r>
              <a:rPr lang="ar-EG" sz="3400" b="1" u="sng" dirty="0" smtClean="0"/>
              <a:t>التأهيل</a:t>
            </a:r>
            <a:endParaRPr lang="en-US" sz="3400" b="1" dirty="0"/>
          </a:p>
          <a:p>
            <a:pPr algn="just" rtl="1"/>
            <a:r>
              <a:rPr lang="ar-EG" sz="3400" b="1" dirty="0"/>
              <a:t>"إعادة التأهيل" هي عملية ترمي إلى تمكين الأشخاص المعوقين من بلوغ وحفظ المستوى الوظيفي الأمثل على الصعيد البدني أو الذهني أو النفسي و/أو على الصعيد الاجتماعي، بحيث تتوفر لهم الأدوات اللازمة لتغيير حياتهم ورفع مستوى استقلالهم. ويمكن أن تتضمن إعادة التأهيل تدابير ترمي إلى التمكين من أداء الوظائف و/أو استعادة الوظائف المفقودة، أو إلى التعويض عن فقدانها أو انعدامها أو عن قصور وظيفي. ولا تتضمن عملية إعادة التأهيل الرعاية الطبية الأولية. وهي تتضمن تدابير وأنشطة بالغة التنوع، بدءا بإعادة التأهيل الأساسية والعامة وانتهاء بالأنشطة الموجهة نحو هدف معين، ومن أمثلتها إعادة التأهيل المهني.</a:t>
            </a:r>
            <a:endParaRPr lang="en-US" sz="3400" b="1" dirty="0"/>
          </a:p>
          <a:p>
            <a:endParaRPr lang="en-US" sz="3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algn="just" rtl="1"/>
            <a:r>
              <a:rPr lang="ar-EG" sz="4000" b="1" u="sng" dirty="0"/>
              <a:t>تحقيق تكافؤ الفرص والمساواة</a:t>
            </a:r>
            <a:endParaRPr lang="en-US" sz="4000" b="1" dirty="0"/>
          </a:p>
          <a:p>
            <a:pPr algn="just" rtl="1"/>
            <a:r>
              <a:rPr lang="ar-EG" sz="4000" b="1" dirty="0"/>
              <a:t>يعني "تحقيق تكافؤ الفرص" عملية تكون من خلالها مختلف نظم المجتمع والبيئة، مثل الخدمات والأنشطة والإعلام والتوثيق، متاحة للجميع، ولا سيما المعوقين.</a:t>
            </a:r>
            <a:endParaRPr lang="en-US" sz="4000" b="1" dirty="0"/>
          </a:p>
          <a:p>
            <a:pPr algn="just" rtl="1"/>
            <a:r>
              <a:rPr lang="ar-EG" sz="4000" b="1" dirty="0"/>
              <a:t>ويعني مبدأ تساوي الحقوق أن لاحتياجات كل أفراد المجتمع نفس القدر من الأهمية، وأن هذه الاحتياجات يجب أن تكون هي الأساس في تخطيط المجتمعات، وأنه يجب استخدام جميع الموارد بحيث تكفل لكل فرد فرصة مشاركة الآخرين على قدم المساواة</a:t>
            </a:r>
            <a:r>
              <a:rPr lang="ar-EG" sz="4000" b="1" dirty="0" smtClean="0"/>
              <a:t>.</a:t>
            </a:r>
            <a:endParaRPr lang="en-US" sz="40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EG" sz="3600" b="1" dirty="0"/>
              <a:t>فالأشخاص المعوقون أعضاء في المجتمع، ولهم حق البقاء ضمن المجتمعات المحلية التي ينتمون إليها. وينبغي أن يتلقوا الدعم الذي يلزمهم داخل الهياكل العادية للتعليم والصحة والعمل والخدمات الاجتماعية</a:t>
            </a:r>
            <a:r>
              <a:rPr lang="ar-EG" sz="3600" b="1" dirty="0" smtClean="0"/>
              <a:t>.</a:t>
            </a:r>
          </a:p>
          <a:p>
            <a:pPr algn="just" rtl="1"/>
            <a:endParaRPr lang="en-US" sz="1000" b="1" dirty="0"/>
          </a:p>
          <a:p>
            <a:pPr algn="just" rtl="1"/>
            <a:r>
              <a:rPr lang="ar-EG" sz="3600" b="1" dirty="0"/>
              <a:t>وكما أن للأشخاص المعوقين نفس الحقوق، فإن عليهم أيضا نفس الالتزامات. ومع إعمال هذه الحقوق، يفترض في المجتمعات أن تعقد المزيد من الآمال على الأشخاص المعوقين. وينبغي أن تتخذ، في إطار عملية تأمين الفرص المتكافئة، ترتيبات تيسر للأشخاص المعوقين تحمل مسؤولياتهم كاملة بوصفهم أعضاء في المجتمع</a:t>
            </a:r>
            <a:r>
              <a:rPr lang="ar-EG" sz="3600" b="1" dirty="0" smtClean="0"/>
              <a:t>.</a:t>
            </a:r>
            <a:endParaRPr lang="en-US" sz="3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EG" sz="3400" b="1" u="sng" dirty="0"/>
              <a:t>الغرض من اعتماد القواعد الموحدة بشأن تكافؤ الفرص للمعوقين:</a:t>
            </a:r>
            <a:endParaRPr lang="en-US" sz="3400" b="1" dirty="0"/>
          </a:p>
          <a:p>
            <a:pPr algn="just" rtl="1"/>
            <a:r>
              <a:rPr lang="ar-EG" sz="3400" b="1" dirty="0"/>
              <a:t>- التأكيد على أن جميع الإجراءات المتخذة في مجال العجز تفترض مسبقا وجود معرفة وخبرة كافيتين بظروف الأشخاص المعوقين واحتياجاتهم الخاصة؛</a:t>
            </a:r>
            <a:endParaRPr lang="en-US" sz="3400" b="1" dirty="0"/>
          </a:p>
          <a:p>
            <a:pPr algn="just" rtl="1"/>
            <a:r>
              <a:rPr lang="ar-EG" sz="3400" b="1" dirty="0"/>
              <a:t>- التشديد على أن العملية التي يتحقق من خلالها جعل التنظيم المجتمعي، بمختلف جوانبه، في متناول الجميع، تشكل هدفا أساسيا من أهداف التنمية الاجتماعية الاقتصادية؛</a:t>
            </a:r>
            <a:endParaRPr lang="en-US" sz="3400" b="1" dirty="0"/>
          </a:p>
          <a:p>
            <a:pPr algn="just" rtl="1"/>
            <a:r>
              <a:rPr lang="ar-EG" sz="3400" b="1" dirty="0"/>
              <a:t>- إبراز الجوانب الحاسمة للسياسات الاجتماعية في مجال العجز، بما في ذلك، عند الاقتضاء، التشجيع الإيجابي للتعاون التقني والاقتصادي؛</a:t>
            </a:r>
            <a:endParaRPr lang="en-US" sz="3400" b="1" dirty="0"/>
          </a:p>
          <a:p>
            <a:pPr algn="just"/>
            <a:endParaRPr lang="en-US" sz="3400"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69</TotalTime>
  <Words>1594</Words>
  <Application>Microsoft Office PowerPoint</Application>
  <PresentationFormat>On-screen Show (4:3)</PresentationFormat>
  <Paragraphs>91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Flow</vt:lpstr>
      <vt:lpstr>        القواعد الموحدة بشأن تحقيق تكافؤ الفرص للمعوقين عرض مبسط   اعتمدت ونشرت على الملأ بموجب قرار الجمعية العامة للأمم المتحدة رقم ‎‏‎48/96 المؤرخ في 20 كانون الأول/ديسمبر 1993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HRL</dc:creator>
  <cp:lastModifiedBy>Alaa kaoud</cp:lastModifiedBy>
  <cp:revision>13</cp:revision>
  <dcterms:created xsi:type="dcterms:W3CDTF">2010-01-13T00:59:15Z</dcterms:created>
  <dcterms:modified xsi:type="dcterms:W3CDTF">2012-03-26T11:39:30Z</dcterms:modified>
</cp:coreProperties>
</file>