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8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7" r:id="rId34"/>
    <p:sldId id="328" r:id="rId35"/>
    <p:sldId id="329" r:id="rId36"/>
    <p:sldId id="323" r:id="rId37"/>
    <p:sldId id="324" r:id="rId38"/>
    <p:sldId id="330" r:id="rId39"/>
    <p:sldId id="331" r:id="rId40"/>
    <p:sldId id="332" r:id="rId41"/>
    <p:sldId id="336" r:id="rId42"/>
    <p:sldId id="333" r:id="rId43"/>
    <p:sldId id="334" r:id="rId44"/>
    <p:sldId id="325" r:id="rId45"/>
    <p:sldId id="326" r:id="rId46"/>
    <p:sldId id="335" r:id="rId47"/>
    <p:sldId id="280" r:id="rId48"/>
    <p:sldId id="281" r:id="rId49"/>
    <p:sldId id="313" r:id="rId50"/>
    <p:sldId id="282" r:id="rId51"/>
    <p:sldId id="283" r:id="rId52"/>
    <p:sldId id="284" r:id="rId53"/>
    <p:sldId id="285" r:id="rId54"/>
    <p:sldId id="286" r:id="rId55"/>
    <p:sldId id="287" r:id="rId56"/>
    <p:sldId id="288" r:id="rId57"/>
    <p:sldId id="289" r:id="rId58"/>
    <p:sldId id="290" r:id="rId59"/>
    <p:sldId id="291" r:id="rId60"/>
    <p:sldId id="292" r:id="rId61"/>
    <p:sldId id="293" r:id="rId62"/>
    <p:sldId id="294" r:id="rId63"/>
    <p:sldId id="295" r:id="rId64"/>
    <p:sldId id="296" r:id="rId65"/>
    <p:sldId id="337" r:id="rId66"/>
    <p:sldId id="338" r:id="rId67"/>
    <p:sldId id="339" r:id="rId68"/>
    <p:sldId id="340" r:id="rId69"/>
    <p:sldId id="341" r:id="rId70"/>
    <p:sldId id="342" r:id="rId71"/>
    <p:sldId id="343" r:id="rId72"/>
    <p:sldId id="344" r:id="rId73"/>
    <p:sldId id="345" r:id="rId74"/>
    <p:sldId id="346" r:id="rId75"/>
    <p:sldId id="303" r:id="rId76"/>
    <p:sldId id="304" r:id="rId77"/>
    <p:sldId id="305" r:id="rId78"/>
    <p:sldId id="298" r:id="rId79"/>
    <p:sldId id="300" r:id="rId80"/>
    <p:sldId id="347" r:id="rId8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310ED869-B14C-4547-A252-BA196BF1B4C5}">
          <p14:sldIdLst>
            <p14:sldId id="256"/>
          </p14:sldIdLst>
        </p14:section>
        <p14:section name="Sección sin título" id="{CEA8ADE8-FC2F-4768-BCB9-D6DD051F2945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7"/>
            <p14:sldId id="278"/>
            <p14:sldId id="279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7"/>
            <p14:sldId id="328"/>
            <p14:sldId id="329"/>
            <p14:sldId id="323"/>
            <p14:sldId id="324"/>
            <p14:sldId id="330"/>
            <p14:sldId id="331"/>
            <p14:sldId id="332"/>
            <p14:sldId id="336"/>
            <p14:sldId id="333"/>
            <p14:sldId id="334"/>
            <p14:sldId id="325"/>
            <p14:sldId id="326"/>
            <p14:sldId id="335"/>
            <p14:sldId id="280"/>
            <p14:sldId id="281"/>
            <p14:sldId id="313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5"/>
            <p14:sldId id="346"/>
            <p14:sldId id="303"/>
            <p14:sldId id="304"/>
            <p14:sldId id="305"/>
            <p14:sldId id="298"/>
            <p14:sldId id="300"/>
            <p14:sldId id="34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94660"/>
  </p:normalViewPr>
  <p:slideViewPr>
    <p:cSldViewPr>
      <p:cViewPr>
        <p:scale>
          <a:sx n="56" d="100"/>
          <a:sy n="56" d="100"/>
        </p:scale>
        <p:origin x="-2568" y="-7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notesMaster" Target="notesMasters/notesMaster1.xml"/><Relationship Id="rId83" Type="http://schemas.openxmlformats.org/officeDocument/2006/relationships/printerSettings" Target="printerSettings/printerSettings1.bin"/><Relationship Id="rId84" Type="http://schemas.openxmlformats.org/officeDocument/2006/relationships/presProps" Target="presProps.xml"/><Relationship Id="rId85" Type="http://schemas.openxmlformats.org/officeDocument/2006/relationships/viewProps" Target="viewProps.xml"/><Relationship Id="rId86" Type="http://schemas.openxmlformats.org/officeDocument/2006/relationships/theme" Target="theme/theme1.xml"/><Relationship Id="rId8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E67AD2-5AE4-4826-A1D4-195408001B98}" type="doc">
      <dgm:prSet loTypeId="urn:microsoft.com/office/officeart/2005/8/layout/chevron2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F0E6683-9262-4851-9780-8B4893BC1C54}">
      <dgm:prSet phldrT="[Texto]"/>
      <dgm:spPr>
        <a:xfrm rot="5400000">
          <a:off x="-185966" y="185966"/>
          <a:ext cx="1239777" cy="867844"/>
        </a:xfrm>
        <a:prstGeom prst="chevron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1959</a:t>
          </a:r>
        </a:p>
      </dgm:t>
    </dgm:pt>
    <dgm:pt modelId="{1BF035B8-BBA8-4A79-ADB5-200D53C35517}" type="parTrans" cxnId="{37CB0BC8-3F8A-49D2-84E9-FEDD7E87D19A}">
      <dgm:prSet/>
      <dgm:spPr/>
      <dgm:t>
        <a:bodyPr/>
        <a:lstStyle/>
        <a:p>
          <a:endParaRPr lang="en-US"/>
        </a:p>
      </dgm:t>
    </dgm:pt>
    <dgm:pt modelId="{DF648783-65AF-4CD0-9EEE-562E433B7114}" type="sibTrans" cxnId="{37CB0BC8-3F8A-49D2-84E9-FEDD7E87D19A}">
      <dgm:prSet/>
      <dgm:spPr/>
      <dgm:t>
        <a:bodyPr/>
        <a:lstStyle/>
        <a:p>
          <a:endParaRPr lang="en-US"/>
        </a:p>
      </dgm:t>
    </dgm:pt>
    <dgm:pt modelId="{C52D5E1A-6624-4C1B-80CD-130DEF329A80}">
      <dgm:prSet phldrT="[Texto]" custT="1"/>
      <dgm:spPr>
        <a:xfrm rot="5400000">
          <a:off x="4145794" y="-3274419"/>
          <a:ext cx="805855" cy="736175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Se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crea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la CIDH, a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pesar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de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que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todavía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no se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empezaba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a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elaborar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la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Convención</a:t>
          </a:r>
          <a:endParaRPr lang="en-US" sz="2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619C7C9F-922F-4387-9B08-5D82056ED52B}" type="parTrans" cxnId="{650D40E3-F07D-43B6-88E5-BCBD29FB116E}">
      <dgm:prSet/>
      <dgm:spPr/>
      <dgm:t>
        <a:bodyPr/>
        <a:lstStyle/>
        <a:p>
          <a:endParaRPr lang="en-US"/>
        </a:p>
      </dgm:t>
    </dgm:pt>
    <dgm:pt modelId="{D36CD681-7651-441E-9715-6FB120908779}" type="sibTrans" cxnId="{650D40E3-F07D-43B6-88E5-BCBD29FB116E}">
      <dgm:prSet/>
      <dgm:spPr/>
      <dgm:t>
        <a:bodyPr/>
        <a:lstStyle/>
        <a:p>
          <a:endParaRPr lang="en-US"/>
        </a:p>
      </dgm:t>
    </dgm:pt>
    <dgm:pt modelId="{68CA19E8-99CE-4E9C-828F-906AB3A819AD}">
      <dgm:prSet phldrT="[Texto]"/>
      <dgm:spPr>
        <a:xfrm rot="5400000">
          <a:off x="-185966" y="1282538"/>
          <a:ext cx="1239777" cy="867844"/>
        </a:xfrm>
        <a:prstGeom prst="chevron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1960</a:t>
          </a:r>
        </a:p>
      </dgm:t>
    </dgm:pt>
    <dgm:pt modelId="{024328D6-C18E-4BFC-A0AB-091DBF4269F2}" type="parTrans" cxnId="{88966B44-0474-4E0C-B526-C482036999C6}">
      <dgm:prSet/>
      <dgm:spPr/>
      <dgm:t>
        <a:bodyPr/>
        <a:lstStyle/>
        <a:p>
          <a:endParaRPr lang="en-US"/>
        </a:p>
      </dgm:t>
    </dgm:pt>
    <dgm:pt modelId="{8A14FDB7-3225-4BD3-B6FF-906D2545CFFC}" type="sibTrans" cxnId="{88966B44-0474-4E0C-B526-C482036999C6}">
      <dgm:prSet/>
      <dgm:spPr/>
      <dgm:t>
        <a:bodyPr/>
        <a:lstStyle/>
        <a:p>
          <a:endParaRPr lang="en-US"/>
        </a:p>
      </dgm:t>
    </dgm:pt>
    <dgm:pt modelId="{5CF9BA80-AAE3-45C6-BF30-D177CB21BFB4}">
      <dgm:prSet phldrT="[Texto]" custT="1"/>
      <dgm:spPr>
        <a:xfrm rot="5400000">
          <a:off x="4145794" y="-2181378"/>
          <a:ext cx="805855" cy="736175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Primer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periodo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de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sesiones</a:t>
          </a:r>
          <a:endParaRPr lang="en-US" sz="2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9F33DC4F-5BE3-499A-9446-9879FE3BBABF}" type="parTrans" cxnId="{5F7E53D4-3783-4D2E-941B-2416087B11C4}">
      <dgm:prSet/>
      <dgm:spPr/>
      <dgm:t>
        <a:bodyPr/>
        <a:lstStyle/>
        <a:p>
          <a:endParaRPr lang="en-US"/>
        </a:p>
      </dgm:t>
    </dgm:pt>
    <dgm:pt modelId="{FD2DE60D-9D2E-409E-A667-BC10944B3DC5}" type="sibTrans" cxnId="{5F7E53D4-3783-4D2E-941B-2416087B11C4}">
      <dgm:prSet/>
      <dgm:spPr/>
      <dgm:t>
        <a:bodyPr/>
        <a:lstStyle/>
        <a:p>
          <a:endParaRPr lang="en-US"/>
        </a:p>
      </dgm:t>
    </dgm:pt>
    <dgm:pt modelId="{20DE942F-0F9E-4242-A8D1-CABBEFF11C5A}">
      <dgm:prSet phldrT="[Texto]" custT="1"/>
      <dgm:spPr>
        <a:xfrm rot="5400000">
          <a:off x="4145794" y="-2181378"/>
          <a:ext cx="805855" cy="736175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Expansión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de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funciones</a:t>
          </a:r>
          <a:r>
            <a:rPr lang="en-US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y </a:t>
          </a:r>
          <a:r>
            <a:rPr lang="en-US" sz="2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atribuciones</a:t>
          </a:r>
          <a:endParaRPr lang="en-US" sz="2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ED736539-88EB-4082-BF1A-66294B604177}" type="parTrans" cxnId="{AD33338A-DE55-4C3F-916D-C2B64E3AB76D}">
      <dgm:prSet/>
      <dgm:spPr/>
      <dgm:t>
        <a:bodyPr/>
        <a:lstStyle/>
        <a:p>
          <a:endParaRPr lang="en-US"/>
        </a:p>
      </dgm:t>
    </dgm:pt>
    <dgm:pt modelId="{D5598356-C0B6-451C-9F7B-28445B881CFA}" type="sibTrans" cxnId="{AD33338A-DE55-4C3F-916D-C2B64E3AB76D}">
      <dgm:prSet/>
      <dgm:spPr/>
      <dgm:t>
        <a:bodyPr/>
        <a:lstStyle/>
        <a:p>
          <a:endParaRPr lang="en-US"/>
        </a:p>
      </dgm:t>
    </dgm:pt>
    <dgm:pt modelId="{3C5EC4E6-8A76-408D-AE39-55F599C5C166}">
      <dgm:prSet phldrT="[Texto]"/>
      <dgm:spPr>
        <a:xfrm rot="5400000">
          <a:off x="-185966" y="2375579"/>
          <a:ext cx="1239777" cy="867844"/>
        </a:xfrm>
        <a:prstGeom prst="chevron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1962</a:t>
          </a:r>
        </a:p>
      </dgm:t>
    </dgm:pt>
    <dgm:pt modelId="{EB83F970-0884-498C-8755-5586ED3ECE41}" type="parTrans" cxnId="{413DEA54-98AD-4CB2-8258-F46640F11A8B}">
      <dgm:prSet/>
      <dgm:spPr/>
      <dgm:t>
        <a:bodyPr/>
        <a:lstStyle/>
        <a:p>
          <a:endParaRPr lang="en-US"/>
        </a:p>
      </dgm:t>
    </dgm:pt>
    <dgm:pt modelId="{0EB4E375-BBBB-4D61-8656-4F0940EC104C}" type="sibTrans" cxnId="{413DEA54-98AD-4CB2-8258-F46640F11A8B}">
      <dgm:prSet/>
      <dgm:spPr/>
      <dgm:t>
        <a:bodyPr/>
        <a:lstStyle/>
        <a:p>
          <a:endParaRPr lang="en-US"/>
        </a:p>
      </dgm:t>
    </dgm:pt>
    <dgm:pt modelId="{57495C0F-3787-4E38-8750-5A2933BBBADB}">
      <dgm:prSet phldrT="[Texto]" custT="1"/>
      <dgm:spPr>
        <a:xfrm rot="5400000">
          <a:off x="4145794" y="-1088336"/>
          <a:ext cx="805855" cy="736175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400" b="1" i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Visitas </a:t>
          </a:r>
          <a:r>
            <a:rPr lang="es-MX" sz="2400" b="1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in situ </a:t>
          </a:r>
          <a:r>
            <a:rPr lang="es-MX" sz="2400" b="1" i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 varios países</a:t>
          </a:r>
          <a:endParaRPr lang="en-US" sz="2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632BDA27-5610-470B-A684-9E38FCF62B9B}" type="parTrans" cxnId="{005DDF49-04C9-4726-A511-0C960602EDFC}">
      <dgm:prSet/>
      <dgm:spPr/>
      <dgm:t>
        <a:bodyPr/>
        <a:lstStyle/>
        <a:p>
          <a:endParaRPr lang="en-US"/>
        </a:p>
      </dgm:t>
    </dgm:pt>
    <dgm:pt modelId="{7B8378E6-2882-41BA-9D6B-AB170A189E6B}" type="sibTrans" cxnId="{005DDF49-04C9-4726-A511-0C960602EDFC}">
      <dgm:prSet/>
      <dgm:spPr/>
      <dgm:t>
        <a:bodyPr/>
        <a:lstStyle/>
        <a:p>
          <a:endParaRPr lang="en-US"/>
        </a:p>
      </dgm:t>
    </dgm:pt>
    <dgm:pt modelId="{1161CF83-AAE0-4BD2-A5F2-3BE1E7C4DBA9}">
      <dgm:prSet phldrT="[Texto]"/>
      <dgm:spPr>
        <a:xfrm rot="5400000">
          <a:off x="-185966" y="3468621"/>
          <a:ext cx="1239777" cy="867844"/>
        </a:xfrm>
        <a:prstGeom prst="chevron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1965</a:t>
          </a:r>
        </a:p>
      </dgm:t>
    </dgm:pt>
    <dgm:pt modelId="{3B4FF5BF-CE60-4915-949D-C51EF552A347}" type="parTrans" cxnId="{BFE128D2-1987-4063-BC97-BD6C5B9902F4}">
      <dgm:prSet/>
      <dgm:spPr/>
      <dgm:t>
        <a:bodyPr/>
        <a:lstStyle/>
        <a:p>
          <a:endParaRPr lang="en-US"/>
        </a:p>
      </dgm:t>
    </dgm:pt>
    <dgm:pt modelId="{5EC21A87-CB8C-4170-855B-23DA1C45FD94}" type="sibTrans" cxnId="{BFE128D2-1987-4063-BC97-BD6C5B9902F4}">
      <dgm:prSet/>
      <dgm:spPr/>
      <dgm:t>
        <a:bodyPr/>
        <a:lstStyle/>
        <a:p>
          <a:endParaRPr lang="en-US"/>
        </a:p>
      </dgm:t>
    </dgm:pt>
    <dgm:pt modelId="{FF9E8395-265D-4EFD-B0FE-C8319C2AFBD1}">
      <dgm:prSet custT="1"/>
      <dgm:spPr>
        <a:xfrm rot="5400000">
          <a:off x="4145794" y="4704"/>
          <a:ext cx="805855" cy="736175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400" b="1" dirty="0">
              <a:solidFill>
                <a:schemeClr val="tx1"/>
              </a:solidFill>
              <a:latin typeface="+mj-lt"/>
              <a:ea typeface="+mn-ea"/>
              <a:cs typeface="+mn-cs"/>
            </a:rPr>
            <a:t>Evaluación de </a:t>
          </a:r>
          <a:r>
            <a:rPr lang="es-MX" sz="2400" b="1" dirty="0" smtClean="0">
              <a:solidFill>
                <a:schemeClr val="tx1"/>
              </a:solidFill>
              <a:latin typeface="+mj-lt"/>
              <a:ea typeface="+mn-ea"/>
              <a:cs typeface="+mn-cs"/>
            </a:rPr>
            <a:t>peticiones sobre </a:t>
          </a:r>
          <a:r>
            <a:rPr lang="es-MX" sz="2400" b="1" dirty="0">
              <a:solidFill>
                <a:schemeClr val="tx1"/>
              </a:solidFill>
              <a:latin typeface="+mj-lt"/>
              <a:ea typeface="+mn-ea"/>
              <a:cs typeface="+mn-cs"/>
            </a:rPr>
            <a:t>violaciones a derechos humanos</a:t>
          </a:r>
          <a:endParaRPr lang="en-US" sz="2400" b="1" dirty="0">
            <a:solidFill>
              <a:schemeClr val="tx1"/>
            </a:solidFill>
            <a:latin typeface="+mj-lt"/>
            <a:ea typeface="+mn-ea"/>
            <a:cs typeface="+mn-cs"/>
          </a:endParaRPr>
        </a:p>
      </dgm:t>
    </dgm:pt>
    <dgm:pt modelId="{10241D3B-3BB0-4423-87DF-896D350364EE}" type="parTrans" cxnId="{EF1B9E64-019B-4F02-8082-BB62E70D442F}">
      <dgm:prSet/>
      <dgm:spPr/>
      <dgm:t>
        <a:bodyPr/>
        <a:lstStyle/>
        <a:p>
          <a:endParaRPr lang="en-US"/>
        </a:p>
      </dgm:t>
    </dgm:pt>
    <dgm:pt modelId="{26EBEC7C-C772-4802-88E3-79B83312893C}" type="sibTrans" cxnId="{EF1B9E64-019B-4F02-8082-BB62E70D442F}">
      <dgm:prSet/>
      <dgm:spPr/>
      <dgm:t>
        <a:bodyPr/>
        <a:lstStyle/>
        <a:p>
          <a:endParaRPr lang="en-US"/>
        </a:p>
      </dgm:t>
    </dgm:pt>
    <dgm:pt modelId="{4262B0FD-5098-4D78-A44C-565146CBCEC9}" type="pres">
      <dgm:prSet presAssocID="{5BE67AD2-5AE4-4826-A1D4-195408001B9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76602117-D66F-4C43-928D-5895DE173FC0}" type="pres">
      <dgm:prSet presAssocID="{1F0E6683-9262-4851-9780-8B4893BC1C54}" presName="composite" presStyleCnt="0"/>
      <dgm:spPr/>
    </dgm:pt>
    <dgm:pt modelId="{26FDF069-C72E-444F-A387-F5EBF8B93D8F}" type="pres">
      <dgm:prSet presAssocID="{1F0E6683-9262-4851-9780-8B4893BC1C54}" presName="parentText" presStyleLbl="alignNode1" presStyleIdx="0" presStyleCnt="4" custLinFactNeighborX="-76020" custLinFactNeighborY="-42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C6E999B-C76F-4D63-BA9B-8A9F5791ED5B}" type="pres">
      <dgm:prSet presAssocID="{1F0E6683-9262-4851-9780-8B4893BC1C54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155063-E622-4538-91BA-C606EB7AFA3A}" type="pres">
      <dgm:prSet presAssocID="{DF648783-65AF-4CD0-9EEE-562E433B7114}" presName="sp" presStyleCnt="0"/>
      <dgm:spPr/>
    </dgm:pt>
    <dgm:pt modelId="{3CA36B9D-F6C5-4C15-A7A1-AD63EF2777CB}" type="pres">
      <dgm:prSet presAssocID="{68CA19E8-99CE-4E9C-828F-906AB3A819AD}" presName="composite" presStyleCnt="0"/>
      <dgm:spPr/>
    </dgm:pt>
    <dgm:pt modelId="{F7A7E42A-B39B-41E2-A01E-FB1C063FD187}" type="pres">
      <dgm:prSet presAssocID="{68CA19E8-99CE-4E9C-828F-906AB3A819AD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E2CE9-1A1F-4FD4-92D2-8E4B89DA5AED}" type="pres">
      <dgm:prSet presAssocID="{68CA19E8-99CE-4E9C-828F-906AB3A819AD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F1E2F7-02A6-4DF5-B588-9A5C397B312D}" type="pres">
      <dgm:prSet presAssocID="{8A14FDB7-3225-4BD3-B6FF-906D2545CFFC}" presName="sp" presStyleCnt="0"/>
      <dgm:spPr/>
    </dgm:pt>
    <dgm:pt modelId="{62F7C56A-6EC9-4CC8-AC88-F9514EF0126C}" type="pres">
      <dgm:prSet presAssocID="{3C5EC4E6-8A76-408D-AE39-55F599C5C166}" presName="composite" presStyleCnt="0"/>
      <dgm:spPr/>
    </dgm:pt>
    <dgm:pt modelId="{EDE9C72C-F47E-4D9B-ABC3-F0C48E8E0BD6}" type="pres">
      <dgm:prSet presAssocID="{3C5EC4E6-8A76-408D-AE39-55F599C5C166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A4E6BE0-C69F-4241-AD9A-603FCA69919E}" type="pres">
      <dgm:prSet presAssocID="{3C5EC4E6-8A76-408D-AE39-55F599C5C166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0D271E-F0C0-4FE4-AEE1-3A373F3C09C4}" type="pres">
      <dgm:prSet presAssocID="{0EB4E375-BBBB-4D61-8656-4F0940EC104C}" presName="sp" presStyleCnt="0"/>
      <dgm:spPr/>
    </dgm:pt>
    <dgm:pt modelId="{FA028DBD-F80F-495F-B13A-99E0C536925F}" type="pres">
      <dgm:prSet presAssocID="{1161CF83-AAE0-4BD2-A5F2-3BE1E7C4DBA9}" presName="composite" presStyleCnt="0"/>
      <dgm:spPr/>
    </dgm:pt>
    <dgm:pt modelId="{41D319D1-9510-4869-8F1C-585AE97721A0}" type="pres">
      <dgm:prSet presAssocID="{1161CF83-AAE0-4BD2-A5F2-3BE1E7C4DBA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DF5D247-977F-453F-92E0-A9C11627BC49}" type="pres">
      <dgm:prSet presAssocID="{1161CF83-AAE0-4BD2-A5F2-3BE1E7C4DBA9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1B9E64-019B-4F02-8082-BB62E70D442F}" srcId="{1161CF83-AAE0-4BD2-A5F2-3BE1E7C4DBA9}" destId="{FF9E8395-265D-4EFD-B0FE-C8319C2AFBD1}" srcOrd="0" destOrd="0" parTransId="{10241D3B-3BB0-4423-87DF-896D350364EE}" sibTransId="{26EBEC7C-C772-4802-88E3-79B83312893C}"/>
    <dgm:cxn modelId="{D52B35DF-C8E6-46F3-843E-A6E93FAB508C}" type="presOf" srcId="{5BE67AD2-5AE4-4826-A1D4-195408001B98}" destId="{4262B0FD-5098-4D78-A44C-565146CBCEC9}" srcOrd="0" destOrd="0" presId="urn:microsoft.com/office/officeart/2005/8/layout/chevron2"/>
    <dgm:cxn modelId="{5F7E53D4-3783-4D2E-941B-2416087B11C4}" srcId="{68CA19E8-99CE-4E9C-828F-906AB3A819AD}" destId="{5CF9BA80-AAE3-45C6-BF30-D177CB21BFB4}" srcOrd="0" destOrd="0" parTransId="{9F33DC4F-5BE3-499A-9446-9879FE3BBABF}" sibTransId="{FD2DE60D-9D2E-409E-A667-BC10944B3DC5}"/>
    <dgm:cxn modelId="{88966B44-0474-4E0C-B526-C482036999C6}" srcId="{5BE67AD2-5AE4-4826-A1D4-195408001B98}" destId="{68CA19E8-99CE-4E9C-828F-906AB3A819AD}" srcOrd="1" destOrd="0" parTransId="{024328D6-C18E-4BFC-A0AB-091DBF4269F2}" sibTransId="{8A14FDB7-3225-4BD3-B6FF-906D2545CFFC}"/>
    <dgm:cxn modelId="{6C1BFE9D-4E3C-4F86-97C3-714CAD15E959}" type="presOf" srcId="{20DE942F-0F9E-4242-A8D1-CABBEFF11C5A}" destId="{B5EE2CE9-1A1F-4FD4-92D2-8E4B89DA5AED}" srcOrd="0" destOrd="1" presId="urn:microsoft.com/office/officeart/2005/8/layout/chevron2"/>
    <dgm:cxn modelId="{639E8DF1-E276-4B82-97A5-93F79D6DB15C}" type="presOf" srcId="{68CA19E8-99CE-4E9C-828F-906AB3A819AD}" destId="{F7A7E42A-B39B-41E2-A01E-FB1C063FD187}" srcOrd="0" destOrd="0" presId="urn:microsoft.com/office/officeart/2005/8/layout/chevron2"/>
    <dgm:cxn modelId="{61F16F87-B89D-42D7-A570-54496973F71E}" type="presOf" srcId="{FF9E8395-265D-4EFD-B0FE-C8319C2AFBD1}" destId="{0DF5D247-977F-453F-92E0-A9C11627BC49}" srcOrd="0" destOrd="0" presId="urn:microsoft.com/office/officeart/2005/8/layout/chevron2"/>
    <dgm:cxn modelId="{AD33338A-DE55-4C3F-916D-C2B64E3AB76D}" srcId="{68CA19E8-99CE-4E9C-828F-906AB3A819AD}" destId="{20DE942F-0F9E-4242-A8D1-CABBEFF11C5A}" srcOrd="1" destOrd="0" parTransId="{ED736539-88EB-4082-BF1A-66294B604177}" sibTransId="{D5598356-C0B6-451C-9F7B-28445B881CFA}"/>
    <dgm:cxn modelId="{BFE128D2-1987-4063-BC97-BD6C5B9902F4}" srcId="{5BE67AD2-5AE4-4826-A1D4-195408001B98}" destId="{1161CF83-AAE0-4BD2-A5F2-3BE1E7C4DBA9}" srcOrd="3" destOrd="0" parTransId="{3B4FF5BF-CE60-4915-949D-C51EF552A347}" sibTransId="{5EC21A87-CB8C-4170-855B-23DA1C45FD94}"/>
    <dgm:cxn modelId="{43DD0195-AF19-4431-AB85-3C17ED033025}" type="presOf" srcId="{C52D5E1A-6624-4C1B-80CD-130DEF329A80}" destId="{BC6E999B-C76F-4D63-BA9B-8A9F5791ED5B}" srcOrd="0" destOrd="0" presId="urn:microsoft.com/office/officeart/2005/8/layout/chevron2"/>
    <dgm:cxn modelId="{839006D0-E091-4075-B484-E4D543FC6AB5}" type="presOf" srcId="{57495C0F-3787-4E38-8750-5A2933BBBADB}" destId="{EA4E6BE0-C69F-4241-AD9A-603FCA69919E}" srcOrd="0" destOrd="0" presId="urn:microsoft.com/office/officeart/2005/8/layout/chevron2"/>
    <dgm:cxn modelId="{413DEA54-98AD-4CB2-8258-F46640F11A8B}" srcId="{5BE67AD2-5AE4-4826-A1D4-195408001B98}" destId="{3C5EC4E6-8A76-408D-AE39-55F599C5C166}" srcOrd="2" destOrd="0" parTransId="{EB83F970-0884-498C-8755-5586ED3ECE41}" sibTransId="{0EB4E375-BBBB-4D61-8656-4F0940EC104C}"/>
    <dgm:cxn modelId="{650D40E3-F07D-43B6-88E5-BCBD29FB116E}" srcId="{1F0E6683-9262-4851-9780-8B4893BC1C54}" destId="{C52D5E1A-6624-4C1B-80CD-130DEF329A80}" srcOrd="0" destOrd="0" parTransId="{619C7C9F-922F-4387-9B08-5D82056ED52B}" sibTransId="{D36CD681-7651-441E-9715-6FB120908779}"/>
    <dgm:cxn modelId="{5D5CEBBE-0205-40B1-99A2-05F13CEF456F}" type="presOf" srcId="{3C5EC4E6-8A76-408D-AE39-55F599C5C166}" destId="{EDE9C72C-F47E-4D9B-ABC3-F0C48E8E0BD6}" srcOrd="0" destOrd="0" presId="urn:microsoft.com/office/officeart/2005/8/layout/chevron2"/>
    <dgm:cxn modelId="{FADAF4E7-2019-4059-BC3B-F00FE4975635}" type="presOf" srcId="{1161CF83-AAE0-4BD2-A5F2-3BE1E7C4DBA9}" destId="{41D319D1-9510-4869-8F1C-585AE97721A0}" srcOrd="0" destOrd="0" presId="urn:microsoft.com/office/officeart/2005/8/layout/chevron2"/>
    <dgm:cxn modelId="{37CB0BC8-3F8A-49D2-84E9-FEDD7E87D19A}" srcId="{5BE67AD2-5AE4-4826-A1D4-195408001B98}" destId="{1F0E6683-9262-4851-9780-8B4893BC1C54}" srcOrd="0" destOrd="0" parTransId="{1BF035B8-BBA8-4A79-ADB5-200D53C35517}" sibTransId="{DF648783-65AF-4CD0-9EEE-562E433B7114}"/>
    <dgm:cxn modelId="{38D12C7B-6CAE-4935-890B-007D1F222C20}" type="presOf" srcId="{5CF9BA80-AAE3-45C6-BF30-D177CB21BFB4}" destId="{B5EE2CE9-1A1F-4FD4-92D2-8E4B89DA5AED}" srcOrd="0" destOrd="0" presId="urn:microsoft.com/office/officeart/2005/8/layout/chevron2"/>
    <dgm:cxn modelId="{AE5308D4-2BF9-4CDF-957F-FD3C6B11BB1E}" type="presOf" srcId="{1F0E6683-9262-4851-9780-8B4893BC1C54}" destId="{26FDF069-C72E-444F-A387-F5EBF8B93D8F}" srcOrd="0" destOrd="0" presId="urn:microsoft.com/office/officeart/2005/8/layout/chevron2"/>
    <dgm:cxn modelId="{005DDF49-04C9-4726-A511-0C960602EDFC}" srcId="{3C5EC4E6-8A76-408D-AE39-55F599C5C166}" destId="{57495C0F-3787-4E38-8750-5A2933BBBADB}" srcOrd="0" destOrd="0" parTransId="{632BDA27-5610-470B-A684-9E38FCF62B9B}" sibTransId="{7B8378E6-2882-41BA-9D6B-AB170A189E6B}"/>
    <dgm:cxn modelId="{58CD9086-A6DC-450D-90FD-F129670DE669}" type="presParOf" srcId="{4262B0FD-5098-4D78-A44C-565146CBCEC9}" destId="{76602117-D66F-4C43-928D-5895DE173FC0}" srcOrd="0" destOrd="0" presId="urn:microsoft.com/office/officeart/2005/8/layout/chevron2"/>
    <dgm:cxn modelId="{A26C001C-3D52-411F-801A-3D69DF1C39E6}" type="presParOf" srcId="{76602117-D66F-4C43-928D-5895DE173FC0}" destId="{26FDF069-C72E-444F-A387-F5EBF8B93D8F}" srcOrd="0" destOrd="0" presId="urn:microsoft.com/office/officeart/2005/8/layout/chevron2"/>
    <dgm:cxn modelId="{C0C5EF7E-0A1C-4111-941E-2D0A206BA131}" type="presParOf" srcId="{76602117-D66F-4C43-928D-5895DE173FC0}" destId="{BC6E999B-C76F-4D63-BA9B-8A9F5791ED5B}" srcOrd="1" destOrd="0" presId="urn:microsoft.com/office/officeart/2005/8/layout/chevron2"/>
    <dgm:cxn modelId="{D49713F5-A9DD-445A-9344-1B097A70616C}" type="presParOf" srcId="{4262B0FD-5098-4D78-A44C-565146CBCEC9}" destId="{11155063-E622-4538-91BA-C606EB7AFA3A}" srcOrd="1" destOrd="0" presId="urn:microsoft.com/office/officeart/2005/8/layout/chevron2"/>
    <dgm:cxn modelId="{14019B5D-76D0-42ED-8F63-651898FF64CB}" type="presParOf" srcId="{4262B0FD-5098-4D78-A44C-565146CBCEC9}" destId="{3CA36B9D-F6C5-4C15-A7A1-AD63EF2777CB}" srcOrd="2" destOrd="0" presId="urn:microsoft.com/office/officeart/2005/8/layout/chevron2"/>
    <dgm:cxn modelId="{60CA4A54-829B-40E4-985B-0263D5208E40}" type="presParOf" srcId="{3CA36B9D-F6C5-4C15-A7A1-AD63EF2777CB}" destId="{F7A7E42A-B39B-41E2-A01E-FB1C063FD187}" srcOrd="0" destOrd="0" presId="urn:microsoft.com/office/officeart/2005/8/layout/chevron2"/>
    <dgm:cxn modelId="{024B6A6E-E23A-47F7-B1B7-04F1A620DB17}" type="presParOf" srcId="{3CA36B9D-F6C5-4C15-A7A1-AD63EF2777CB}" destId="{B5EE2CE9-1A1F-4FD4-92D2-8E4B89DA5AED}" srcOrd="1" destOrd="0" presId="urn:microsoft.com/office/officeart/2005/8/layout/chevron2"/>
    <dgm:cxn modelId="{4717B5EC-952D-49C9-BB4B-FE842F07BB29}" type="presParOf" srcId="{4262B0FD-5098-4D78-A44C-565146CBCEC9}" destId="{C4F1E2F7-02A6-4DF5-B588-9A5C397B312D}" srcOrd="3" destOrd="0" presId="urn:microsoft.com/office/officeart/2005/8/layout/chevron2"/>
    <dgm:cxn modelId="{06109B9B-29CB-4999-B96D-C3F1329A8FF9}" type="presParOf" srcId="{4262B0FD-5098-4D78-A44C-565146CBCEC9}" destId="{62F7C56A-6EC9-4CC8-AC88-F9514EF0126C}" srcOrd="4" destOrd="0" presId="urn:microsoft.com/office/officeart/2005/8/layout/chevron2"/>
    <dgm:cxn modelId="{8E0DF046-4A11-40C6-9B1E-3A2E9318319C}" type="presParOf" srcId="{62F7C56A-6EC9-4CC8-AC88-F9514EF0126C}" destId="{EDE9C72C-F47E-4D9B-ABC3-F0C48E8E0BD6}" srcOrd="0" destOrd="0" presId="urn:microsoft.com/office/officeart/2005/8/layout/chevron2"/>
    <dgm:cxn modelId="{372DDE5D-CD2C-48E7-A7E9-C82274EFA848}" type="presParOf" srcId="{62F7C56A-6EC9-4CC8-AC88-F9514EF0126C}" destId="{EA4E6BE0-C69F-4241-AD9A-603FCA69919E}" srcOrd="1" destOrd="0" presId="urn:microsoft.com/office/officeart/2005/8/layout/chevron2"/>
    <dgm:cxn modelId="{9F48B3C9-2EC6-4AD4-8B2E-7C15EBC1AA44}" type="presParOf" srcId="{4262B0FD-5098-4D78-A44C-565146CBCEC9}" destId="{3B0D271E-F0C0-4FE4-AEE1-3A373F3C09C4}" srcOrd="5" destOrd="0" presId="urn:microsoft.com/office/officeart/2005/8/layout/chevron2"/>
    <dgm:cxn modelId="{E2B59D53-B6A7-4DDC-8F4B-54F88B34D0DE}" type="presParOf" srcId="{4262B0FD-5098-4D78-A44C-565146CBCEC9}" destId="{FA028DBD-F80F-495F-B13A-99E0C536925F}" srcOrd="6" destOrd="0" presId="urn:microsoft.com/office/officeart/2005/8/layout/chevron2"/>
    <dgm:cxn modelId="{8CE9613C-DCD1-46F2-BE60-278172372483}" type="presParOf" srcId="{FA028DBD-F80F-495F-B13A-99E0C536925F}" destId="{41D319D1-9510-4869-8F1C-585AE97721A0}" srcOrd="0" destOrd="0" presId="urn:microsoft.com/office/officeart/2005/8/layout/chevron2"/>
    <dgm:cxn modelId="{48B9291B-9A1F-4265-9C86-C98BED00943A}" type="presParOf" srcId="{FA028DBD-F80F-495F-B13A-99E0C536925F}" destId="{0DF5D247-977F-453F-92E0-A9C11627BC4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1C7D39-5ADA-418B-B03E-8F26465BD813}" type="doc">
      <dgm:prSet loTypeId="urn:microsoft.com/office/officeart/2005/8/layout/hProcess9" loCatId="process" qsTypeId="urn:microsoft.com/office/officeart/2005/8/quickstyle/simple1" qsCatId="simple" csTypeId="urn:microsoft.com/office/officeart/2005/8/colors/accent2_1" csCatId="accent2" phldr="1"/>
      <dgm:spPr/>
    </dgm:pt>
    <dgm:pt modelId="{D5EEF28F-713B-41AF-8B6A-65C0C50C5863}">
      <dgm:prSet phldrT="[Texto]" custT="1"/>
      <dgm:spPr>
        <a:xfrm>
          <a:off x="159548" y="631846"/>
          <a:ext cx="1316793" cy="842461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Algunos Estados llevaban a cabo violaciones graves y sistematizadas </a:t>
          </a:r>
        </a:p>
      </dgm:t>
    </dgm:pt>
    <dgm:pt modelId="{F40B8E20-6BB5-479C-99CC-7CA691B1CC21}" type="parTrans" cxnId="{5EC89595-B7FB-4302-9EBE-5C43AA66358B}">
      <dgm:prSet/>
      <dgm:spPr/>
      <dgm:t>
        <a:bodyPr/>
        <a:lstStyle/>
        <a:p>
          <a:endParaRPr lang="es-MX"/>
        </a:p>
      </dgm:t>
    </dgm:pt>
    <dgm:pt modelId="{3A1F8A41-F011-40B7-8344-87FAE09C4B67}" type="sibTrans" cxnId="{5EC89595-B7FB-4302-9EBE-5C43AA66358B}">
      <dgm:prSet/>
      <dgm:spPr/>
      <dgm:t>
        <a:bodyPr/>
        <a:lstStyle/>
        <a:p>
          <a:endParaRPr lang="es-MX"/>
        </a:p>
      </dgm:t>
    </dgm:pt>
    <dgm:pt modelId="{C0989B67-1E4B-47A9-B3B9-8CA8B87B734F}">
      <dgm:prSet phldrT="[Texto]" custT="1"/>
      <dgm:spPr>
        <a:xfrm>
          <a:off x="1497805" y="631846"/>
          <a:ext cx="1071016" cy="842461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La CIDH empezó a enviar casos a la Corte</a:t>
          </a:r>
        </a:p>
      </dgm:t>
    </dgm:pt>
    <dgm:pt modelId="{A07AA1A6-AF9D-4B38-917A-4FAD4EE269EE}" type="parTrans" cxnId="{4FA78C3B-2D85-4D6E-A53A-614B50353074}">
      <dgm:prSet/>
      <dgm:spPr/>
      <dgm:t>
        <a:bodyPr/>
        <a:lstStyle/>
        <a:p>
          <a:endParaRPr lang="es-MX"/>
        </a:p>
      </dgm:t>
    </dgm:pt>
    <dgm:pt modelId="{56B56C64-F7D1-43A2-A329-328687B239E6}" type="sibTrans" cxnId="{4FA78C3B-2D85-4D6E-A53A-614B50353074}">
      <dgm:prSet/>
      <dgm:spPr/>
      <dgm:t>
        <a:bodyPr/>
        <a:lstStyle/>
        <a:p>
          <a:endParaRPr lang="es-MX"/>
        </a:p>
      </dgm:t>
    </dgm:pt>
    <dgm:pt modelId="{F919E2E3-4790-46C5-BCBF-81D1F3DE4398}">
      <dgm:prSet phldrT="[Texto]" custT="1"/>
      <dgm:spPr>
        <a:xfrm>
          <a:off x="2590282" y="619141"/>
          <a:ext cx="1071016" cy="842461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0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Los Estados  quedaron impactados </a:t>
          </a:r>
          <a:endParaRPr lang="es-MX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7EE16ADB-0C0A-4821-BF98-AB134DE4DB8A}" type="parTrans" cxnId="{7001F655-A153-4F6B-A610-60B477C12403}">
      <dgm:prSet/>
      <dgm:spPr/>
      <dgm:t>
        <a:bodyPr/>
        <a:lstStyle/>
        <a:p>
          <a:endParaRPr lang="es-MX"/>
        </a:p>
      </dgm:t>
    </dgm:pt>
    <dgm:pt modelId="{73373923-34AF-440E-A787-CB7A1E790184}" type="sibTrans" cxnId="{7001F655-A153-4F6B-A610-60B477C12403}">
      <dgm:prSet/>
      <dgm:spPr/>
      <dgm:t>
        <a:bodyPr/>
        <a:lstStyle/>
        <a:p>
          <a:endParaRPr lang="es-MX"/>
        </a:p>
      </dgm:t>
    </dgm:pt>
    <dgm:pt modelId="{48DA21C9-B506-47E2-AD49-E0C4B7EEDB16}">
      <dgm:prSet custT="1"/>
      <dgm:spPr>
        <a:xfrm>
          <a:off x="3682750" y="625494"/>
          <a:ext cx="1071016" cy="842461"/>
        </a:xfrm>
        <a:prstGeom prst="round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Se temió que los </a:t>
          </a:r>
          <a:r>
            <a:rPr lang="es-MX" sz="20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Estados rehusaran </a:t>
          </a:r>
          <a:r>
            <a:rPr lang="es-MX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participar en </a:t>
          </a:r>
          <a:r>
            <a:rPr lang="es-MX" sz="20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el proceso</a:t>
          </a:r>
          <a:endParaRPr lang="es-MX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gm:t>
    </dgm:pt>
    <dgm:pt modelId="{D56750CA-EF8F-4154-B79C-CCD065891914}" type="parTrans" cxnId="{DA2AEAB9-BFB5-4B52-B70E-CCAEC73A53F0}">
      <dgm:prSet/>
      <dgm:spPr/>
      <dgm:t>
        <a:bodyPr/>
        <a:lstStyle/>
        <a:p>
          <a:endParaRPr lang="es-MX"/>
        </a:p>
      </dgm:t>
    </dgm:pt>
    <dgm:pt modelId="{69EA3DE6-AD47-49F2-B4FE-BB07DFA0AF8E}" type="sibTrans" cxnId="{DA2AEAB9-BFB5-4B52-B70E-CCAEC73A53F0}">
      <dgm:prSet/>
      <dgm:spPr/>
      <dgm:t>
        <a:bodyPr/>
        <a:lstStyle/>
        <a:p>
          <a:endParaRPr lang="es-MX"/>
        </a:p>
      </dgm:t>
    </dgm:pt>
    <dgm:pt modelId="{C6F47055-0816-4021-971C-0291E545030A}" type="pres">
      <dgm:prSet presAssocID="{2E1C7D39-5ADA-418B-B03E-8F26465BD813}" presName="CompostProcess" presStyleCnt="0">
        <dgm:presLayoutVars>
          <dgm:dir/>
          <dgm:resizeHandles val="exact"/>
        </dgm:presLayoutVars>
      </dgm:prSet>
      <dgm:spPr/>
    </dgm:pt>
    <dgm:pt modelId="{504EE097-0FB0-48E6-A86D-D6948EC17A42}" type="pres">
      <dgm:prSet presAssocID="{2E1C7D39-5ADA-418B-B03E-8F26465BD813}" presName="arrow" presStyleLbl="bgShp" presStyleIdx="0" presStyleCnt="1"/>
      <dgm:spPr>
        <a:xfrm>
          <a:off x="380277" y="0"/>
          <a:ext cx="4309813" cy="2106154"/>
        </a:xfrm>
        <a:prstGeom prst="rightArrow">
          <a:avLst/>
        </a:prstGeom>
        <a:solidFill>
          <a:srgbClr val="C0504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6E158C33-58F8-48CE-80D6-8F10FF47CA05}" type="pres">
      <dgm:prSet presAssocID="{2E1C7D39-5ADA-418B-B03E-8F26465BD813}" presName="linearProcess" presStyleCnt="0"/>
      <dgm:spPr/>
    </dgm:pt>
    <dgm:pt modelId="{B9CEE24C-0A44-4278-9D6F-2B1E6102AB61}" type="pres">
      <dgm:prSet presAssocID="{D5EEF28F-713B-41AF-8B6A-65C0C50C5863}" presName="textNode" presStyleLbl="node1" presStyleIdx="0" presStyleCnt="4" custScaleX="122948" custLinFactNeighborX="87976" custLinFactNeighborY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EA6DAC1-0E44-4A6B-B8B2-A2BB27EE55F0}" type="pres">
      <dgm:prSet presAssocID="{3A1F8A41-F011-40B7-8344-87FAE09C4B67}" presName="sibTrans" presStyleCnt="0"/>
      <dgm:spPr/>
    </dgm:pt>
    <dgm:pt modelId="{C69F70F8-D1C1-42E6-A889-B4DD196C5110}" type="pres">
      <dgm:prSet presAssocID="{C0989B67-1E4B-47A9-B3B9-8CA8B87B734F}" presName="textNode" presStyleLbl="node1" presStyleIdx="1" presStyleCnt="4" custScaleY="10714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9ED073F-8E5F-4B13-9564-1F1D49CDB7BF}" type="pres">
      <dgm:prSet presAssocID="{56B56C64-F7D1-43A2-A329-328687B239E6}" presName="sibTrans" presStyleCnt="0"/>
      <dgm:spPr/>
    </dgm:pt>
    <dgm:pt modelId="{D4B8893E-A161-46C8-BE06-03272593D822}" type="pres">
      <dgm:prSet presAssocID="{F919E2E3-4790-46C5-BCBF-81D1F3DE4398}" presName="textNode" presStyleLbl="node1" presStyleIdx="2" presStyleCnt="4" custScaleY="111270" custLinFactNeighborX="-81117" custLinFactNeighborY="-150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92DBF4F-CAB6-4D2D-A254-A021E768261E}" type="pres">
      <dgm:prSet presAssocID="{73373923-34AF-440E-A787-CB7A1E790184}" presName="sibTrans" presStyleCnt="0"/>
      <dgm:spPr/>
    </dgm:pt>
    <dgm:pt modelId="{E8489855-8E51-4167-A4F1-CD029B509EAD}" type="pres">
      <dgm:prSet presAssocID="{48DA21C9-B506-47E2-AD49-E0C4B7EEDB16}" presName="textNode" presStyleLbl="node1" presStyleIdx="3" presStyleCnt="4" custScaleY="112778" custLinFactX="-12660" custLinFactNeighborX="-100000" custLinFactNeighborY="-75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72A4CD1-DEFA-40A7-A951-24E33322D12F}" type="presOf" srcId="{2E1C7D39-5ADA-418B-B03E-8F26465BD813}" destId="{C6F47055-0816-4021-971C-0291E545030A}" srcOrd="0" destOrd="0" presId="urn:microsoft.com/office/officeart/2005/8/layout/hProcess9"/>
    <dgm:cxn modelId="{5EC89595-B7FB-4302-9EBE-5C43AA66358B}" srcId="{2E1C7D39-5ADA-418B-B03E-8F26465BD813}" destId="{D5EEF28F-713B-41AF-8B6A-65C0C50C5863}" srcOrd="0" destOrd="0" parTransId="{F40B8E20-6BB5-479C-99CC-7CA691B1CC21}" sibTransId="{3A1F8A41-F011-40B7-8344-87FAE09C4B67}"/>
    <dgm:cxn modelId="{4FA78C3B-2D85-4D6E-A53A-614B50353074}" srcId="{2E1C7D39-5ADA-418B-B03E-8F26465BD813}" destId="{C0989B67-1E4B-47A9-B3B9-8CA8B87B734F}" srcOrd="1" destOrd="0" parTransId="{A07AA1A6-AF9D-4B38-917A-4FAD4EE269EE}" sibTransId="{56B56C64-F7D1-43A2-A329-328687B239E6}"/>
    <dgm:cxn modelId="{A174CA38-7191-49B4-B7B2-3053557D5FCE}" type="presOf" srcId="{D5EEF28F-713B-41AF-8B6A-65C0C50C5863}" destId="{B9CEE24C-0A44-4278-9D6F-2B1E6102AB61}" srcOrd="0" destOrd="0" presId="urn:microsoft.com/office/officeart/2005/8/layout/hProcess9"/>
    <dgm:cxn modelId="{A2838FBB-43B8-4A21-93B7-84A3D4377D15}" type="presOf" srcId="{48DA21C9-B506-47E2-AD49-E0C4B7EEDB16}" destId="{E8489855-8E51-4167-A4F1-CD029B509EAD}" srcOrd="0" destOrd="0" presId="urn:microsoft.com/office/officeart/2005/8/layout/hProcess9"/>
    <dgm:cxn modelId="{DA2AEAB9-BFB5-4B52-B70E-CCAEC73A53F0}" srcId="{2E1C7D39-5ADA-418B-B03E-8F26465BD813}" destId="{48DA21C9-B506-47E2-AD49-E0C4B7EEDB16}" srcOrd="3" destOrd="0" parTransId="{D56750CA-EF8F-4154-B79C-CCD065891914}" sibTransId="{69EA3DE6-AD47-49F2-B4FE-BB07DFA0AF8E}"/>
    <dgm:cxn modelId="{7001F655-A153-4F6B-A610-60B477C12403}" srcId="{2E1C7D39-5ADA-418B-B03E-8F26465BD813}" destId="{F919E2E3-4790-46C5-BCBF-81D1F3DE4398}" srcOrd="2" destOrd="0" parTransId="{7EE16ADB-0C0A-4821-BF98-AB134DE4DB8A}" sibTransId="{73373923-34AF-440E-A787-CB7A1E790184}"/>
    <dgm:cxn modelId="{94B2042B-8AD7-454B-A0BA-350096BFEA1E}" type="presOf" srcId="{C0989B67-1E4B-47A9-B3B9-8CA8B87B734F}" destId="{C69F70F8-D1C1-42E6-A889-B4DD196C5110}" srcOrd="0" destOrd="0" presId="urn:microsoft.com/office/officeart/2005/8/layout/hProcess9"/>
    <dgm:cxn modelId="{2ED3CE15-A006-4411-B906-256228E03152}" type="presOf" srcId="{F919E2E3-4790-46C5-BCBF-81D1F3DE4398}" destId="{D4B8893E-A161-46C8-BE06-03272593D822}" srcOrd="0" destOrd="0" presId="urn:microsoft.com/office/officeart/2005/8/layout/hProcess9"/>
    <dgm:cxn modelId="{DC0DBC06-1E95-4D22-B832-47D583C8D8F3}" type="presParOf" srcId="{C6F47055-0816-4021-971C-0291E545030A}" destId="{504EE097-0FB0-48E6-A86D-D6948EC17A42}" srcOrd="0" destOrd="0" presId="urn:microsoft.com/office/officeart/2005/8/layout/hProcess9"/>
    <dgm:cxn modelId="{B330C808-0F5F-43B7-A8CE-6B3B18B35658}" type="presParOf" srcId="{C6F47055-0816-4021-971C-0291E545030A}" destId="{6E158C33-58F8-48CE-80D6-8F10FF47CA05}" srcOrd="1" destOrd="0" presId="urn:microsoft.com/office/officeart/2005/8/layout/hProcess9"/>
    <dgm:cxn modelId="{525DFB75-E71C-4994-95EA-398257652E38}" type="presParOf" srcId="{6E158C33-58F8-48CE-80D6-8F10FF47CA05}" destId="{B9CEE24C-0A44-4278-9D6F-2B1E6102AB61}" srcOrd="0" destOrd="0" presId="urn:microsoft.com/office/officeart/2005/8/layout/hProcess9"/>
    <dgm:cxn modelId="{B3B7E0A6-3F4F-464F-8C13-63DA0901C9AF}" type="presParOf" srcId="{6E158C33-58F8-48CE-80D6-8F10FF47CA05}" destId="{AEA6DAC1-0E44-4A6B-B8B2-A2BB27EE55F0}" srcOrd="1" destOrd="0" presId="urn:microsoft.com/office/officeart/2005/8/layout/hProcess9"/>
    <dgm:cxn modelId="{5F6BB7E7-144E-4E6E-8290-33565FF09C8E}" type="presParOf" srcId="{6E158C33-58F8-48CE-80D6-8F10FF47CA05}" destId="{C69F70F8-D1C1-42E6-A889-B4DD196C5110}" srcOrd="2" destOrd="0" presId="urn:microsoft.com/office/officeart/2005/8/layout/hProcess9"/>
    <dgm:cxn modelId="{CF6A7440-27F8-4DAD-AAAF-C15AE9DA2817}" type="presParOf" srcId="{6E158C33-58F8-48CE-80D6-8F10FF47CA05}" destId="{A9ED073F-8E5F-4B13-9564-1F1D49CDB7BF}" srcOrd="3" destOrd="0" presId="urn:microsoft.com/office/officeart/2005/8/layout/hProcess9"/>
    <dgm:cxn modelId="{E7A0A30B-8C9C-4308-ABC6-1A5D827CD823}" type="presParOf" srcId="{6E158C33-58F8-48CE-80D6-8F10FF47CA05}" destId="{D4B8893E-A161-46C8-BE06-03272593D822}" srcOrd="4" destOrd="0" presId="urn:microsoft.com/office/officeart/2005/8/layout/hProcess9"/>
    <dgm:cxn modelId="{D718EA0F-9711-40B2-BF52-9F72B1C6005A}" type="presParOf" srcId="{6E158C33-58F8-48CE-80D6-8F10FF47CA05}" destId="{192DBF4F-CAB6-4D2D-A254-A021E768261E}" srcOrd="5" destOrd="0" presId="urn:microsoft.com/office/officeart/2005/8/layout/hProcess9"/>
    <dgm:cxn modelId="{197A422E-BADD-496A-9B99-BDF4553DA17F}" type="presParOf" srcId="{6E158C33-58F8-48CE-80D6-8F10FF47CA05}" destId="{E8489855-8E51-4167-A4F1-CD029B509EA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1C7D39-5ADA-418B-B03E-8F26465BD813}" type="doc">
      <dgm:prSet loTypeId="urn:microsoft.com/office/officeart/2005/8/layout/hProcess9" loCatId="process" qsTypeId="urn:microsoft.com/office/officeart/2005/8/quickstyle/simple1" qsCatId="simple" csTypeId="urn:microsoft.com/office/officeart/2005/8/colors/accent2_1" csCatId="accent2" phldr="1"/>
      <dgm:spPr/>
    </dgm:pt>
    <dgm:pt modelId="{D5EEF28F-713B-41AF-8B6A-65C0C50C5863}">
      <dgm:prSet phldrT="[Texto]" custT="1"/>
      <dgm:spPr>
        <a:xfrm>
          <a:off x="156317" y="631846"/>
          <a:ext cx="1134767" cy="84246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La petición es registrada</a:t>
          </a:r>
        </a:p>
      </dgm:t>
    </dgm:pt>
    <dgm:pt modelId="{F40B8E20-6BB5-479C-99CC-7CA691B1CC21}" type="parTrans" cxnId="{5EC89595-B7FB-4302-9EBE-5C43AA66358B}">
      <dgm:prSet/>
      <dgm:spPr/>
      <dgm:t>
        <a:bodyPr/>
        <a:lstStyle/>
        <a:p>
          <a:endParaRPr lang="es-MX"/>
        </a:p>
      </dgm:t>
    </dgm:pt>
    <dgm:pt modelId="{3A1F8A41-F011-40B7-8344-87FAE09C4B67}" type="sibTrans" cxnId="{5EC89595-B7FB-4302-9EBE-5C43AA66358B}">
      <dgm:prSet/>
      <dgm:spPr/>
      <dgm:t>
        <a:bodyPr/>
        <a:lstStyle/>
        <a:p>
          <a:endParaRPr lang="es-MX"/>
        </a:p>
      </dgm:t>
    </dgm:pt>
    <dgm:pt modelId="{C0989B67-1E4B-47A9-B3B9-8CA8B87B734F}">
      <dgm:prSet phldrT="[Texto]" custT="1"/>
      <dgm:spPr>
        <a:xfrm>
          <a:off x="1312279" y="631846"/>
          <a:ext cx="1134767" cy="84246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La Secretaría Ejecutiva hace una revisión inicial</a:t>
          </a:r>
        </a:p>
      </dgm:t>
    </dgm:pt>
    <dgm:pt modelId="{A07AA1A6-AF9D-4B38-917A-4FAD4EE269EE}" type="parTrans" cxnId="{4FA78C3B-2D85-4D6E-A53A-614B50353074}">
      <dgm:prSet/>
      <dgm:spPr/>
      <dgm:t>
        <a:bodyPr/>
        <a:lstStyle/>
        <a:p>
          <a:endParaRPr lang="es-MX"/>
        </a:p>
      </dgm:t>
    </dgm:pt>
    <dgm:pt modelId="{56B56C64-F7D1-43A2-A329-328687B239E6}" type="sibTrans" cxnId="{4FA78C3B-2D85-4D6E-A53A-614B50353074}">
      <dgm:prSet/>
      <dgm:spPr/>
      <dgm:t>
        <a:bodyPr/>
        <a:lstStyle/>
        <a:p>
          <a:endParaRPr lang="es-MX"/>
        </a:p>
      </dgm:t>
    </dgm:pt>
    <dgm:pt modelId="{F919E2E3-4790-46C5-BCBF-81D1F3DE4398}">
      <dgm:prSet phldrT="[Texto]" custT="1"/>
      <dgm:spPr>
        <a:xfrm>
          <a:off x="2468240" y="619141"/>
          <a:ext cx="1134767" cy="84246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Verifica si cumple con los requisitos</a:t>
          </a:r>
        </a:p>
      </dgm:t>
    </dgm:pt>
    <dgm:pt modelId="{7EE16ADB-0C0A-4821-BF98-AB134DE4DB8A}" type="parTrans" cxnId="{7001F655-A153-4F6B-A610-60B477C12403}">
      <dgm:prSet/>
      <dgm:spPr/>
      <dgm:t>
        <a:bodyPr/>
        <a:lstStyle/>
        <a:p>
          <a:endParaRPr lang="es-MX"/>
        </a:p>
      </dgm:t>
    </dgm:pt>
    <dgm:pt modelId="{73373923-34AF-440E-A787-CB7A1E790184}" type="sibTrans" cxnId="{7001F655-A153-4F6B-A610-60B477C12403}">
      <dgm:prSet/>
      <dgm:spPr/>
      <dgm:t>
        <a:bodyPr/>
        <a:lstStyle/>
        <a:p>
          <a:endParaRPr lang="es-MX"/>
        </a:p>
      </dgm:t>
    </dgm:pt>
    <dgm:pt modelId="{48DA21C9-B506-47E2-AD49-E0C4B7EEDB16}">
      <dgm:prSet custT="1"/>
      <dgm:spPr>
        <a:xfrm>
          <a:off x="3618989" y="611913"/>
          <a:ext cx="1134767" cy="84246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Si los cumple, la traslada al Estado para </a:t>
          </a:r>
          <a:r>
            <a:rPr lang="es-MX" sz="20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iniciar </a:t>
          </a:r>
          <a:r>
            <a:rPr lang="es-MX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su tramitación</a:t>
          </a:r>
        </a:p>
      </dgm:t>
    </dgm:pt>
    <dgm:pt modelId="{D56750CA-EF8F-4154-B79C-CCD065891914}" type="parTrans" cxnId="{DA2AEAB9-BFB5-4B52-B70E-CCAEC73A53F0}">
      <dgm:prSet/>
      <dgm:spPr/>
      <dgm:t>
        <a:bodyPr/>
        <a:lstStyle/>
        <a:p>
          <a:endParaRPr lang="es-MX"/>
        </a:p>
      </dgm:t>
    </dgm:pt>
    <dgm:pt modelId="{69EA3DE6-AD47-49F2-B4FE-BB07DFA0AF8E}" type="sibTrans" cxnId="{DA2AEAB9-BFB5-4B52-B70E-CCAEC73A53F0}">
      <dgm:prSet/>
      <dgm:spPr/>
      <dgm:t>
        <a:bodyPr/>
        <a:lstStyle/>
        <a:p>
          <a:endParaRPr lang="es-MX"/>
        </a:p>
      </dgm:t>
    </dgm:pt>
    <dgm:pt modelId="{C6F47055-0816-4021-971C-0291E545030A}" type="pres">
      <dgm:prSet presAssocID="{2E1C7D39-5ADA-418B-B03E-8F26465BD813}" presName="CompostProcess" presStyleCnt="0">
        <dgm:presLayoutVars>
          <dgm:dir/>
          <dgm:resizeHandles val="exact"/>
        </dgm:presLayoutVars>
      </dgm:prSet>
      <dgm:spPr/>
    </dgm:pt>
    <dgm:pt modelId="{504EE097-0FB0-48E6-A86D-D6948EC17A42}" type="pres">
      <dgm:prSet presAssocID="{2E1C7D39-5ADA-418B-B03E-8F26465BD813}" presName="arrow" presStyleLbl="bgShp" presStyleIdx="0" presStyleCnt="1"/>
      <dgm:spPr>
        <a:xfrm>
          <a:off x="380277" y="0"/>
          <a:ext cx="4309813" cy="2106154"/>
        </a:xfrm>
        <a:prstGeom prst="rightArrow">
          <a:avLst/>
        </a:prstGeom>
        <a:solidFill>
          <a:srgbClr val="C0504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s-MX"/>
        </a:p>
      </dgm:t>
    </dgm:pt>
    <dgm:pt modelId="{6E158C33-58F8-48CE-80D6-8F10FF47CA05}" type="pres">
      <dgm:prSet presAssocID="{2E1C7D39-5ADA-418B-B03E-8F26465BD813}" presName="linearProcess" presStyleCnt="0"/>
      <dgm:spPr/>
    </dgm:pt>
    <dgm:pt modelId="{B9CEE24C-0A44-4278-9D6F-2B1E6102AB61}" type="pres">
      <dgm:prSet presAssocID="{D5EEF28F-713B-41AF-8B6A-65C0C50C5863}" presName="textNode" presStyleLbl="node1" presStyleIdx="0" presStyleCnt="4" custLinFactNeighborX="87976" custLinFactNeighborY="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MX"/>
        </a:p>
      </dgm:t>
    </dgm:pt>
    <dgm:pt modelId="{AEA6DAC1-0E44-4A6B-B8B2-A2BB27EE55F0}" type="pres">
      <dgm:prSet presAssocID="{3A1F8A41-F011-40B7-8344-87FAE09C4B67}" presName="sibTrans" presStyleCnt="0"/>
      <dgm:spPr/>
    </dgm:pt>
    <dgm:pt modelId="{C69F70F8-D1C1-42E6-A889-B4DD196C5110}" type="pres">
      <dgm:prSet presAssocID="{C0989B67-1E4B-47A9-B3B9-8CA8B87B734F}" presName="textNode" presStyleLbl="node1" presStyleIdx="1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MX"/>
        </a:p>
      </dgm:t>
    </dgm:pt>
    <dgm:pt modelId="{A9ED073F-8E5F-4B13-9564-1F1D49CDB7BF}" type="pres">
      <dgm:prSet presAssocID="{56B56C64-F7D1-43A2-A329-328687B239E6}" presName="sibTrans" presStyleCnt="0"/>
      <dgm:spPr/>
    </dgm:pt>
    <dgm:pt modelId="{D4B8893E-A161-46C8-BE06-03272593D822}" type="pres">
      <dgm:prSet presAssocID="{F919E2E3-4790-46C5-BCBF-81D1F3DE4398}" presName="textNode" presStyleLbl="node1" presStyleIdx="2" presStyleCnt="4" custLinFactNeighborX="-87977" custLinFactNeighborY="-150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MX"/>
        </a:p>
      </dgm:t>
    </dgm:pt>
    <dgm:pt modelId="{192DBF4F-CAB6-4D2D-A254-A021E768261E}" type="pres">
      <dgm:prSet presAssocID="{73373923-34AF-440E-A787-CB7A1E790184}" presName="sibTrans" presStyleCnt="0"/>
      <dgm:spPr/>
    </dgm:pt>
    <dgm:pt modelId="{E8489855-8E51-4167-A4F1-CD029B509EAD}" type="pres">
      <dgm:prSet presAssocID="{48DA21C9-B506-47E2-AD49-E0C4B7EEDB16}" presName="textNode" presStyleLbl="node1" presStyleIdx="3" presStyleCnt="4" custLinFactX="-12258" custLinFactNeighborX="-100000" custLinFactNeighborY="-236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MX"/>
        </a:p>
      </dgm:t>
    </dgm:pt>
  </dgm:ptLst>
  <dgm:cxnLst>
    <dgm:cxn modelId="{9D6A21A7-1B4A-4935-A587-CFB840309961}" type="presOf" srcId="{2E1C7D39-5ADA-418B-B03E-8F26465BD813}" destId="{C6F47055-0816-4021-971C-0291E545030A}" srcOrd="0" destOrd="0" presId="urn:microsoft.com/office/officeart/2005/8/layout/hProcess9"/>
    <dgm:cxn modelId="{742F8A2F-78D5-493D-932A-CF921227197B}" type="presOf" srcId="{D5EEF28F-713B-41AF-8B6A-65C0C50C5863}" destId="{B9CEE24C-0A44-4278-9D6F-2B1E6102AB61}" srcOrd="0" destOrd="0" presId="urn:microsoft.com/office/officeart/2005/8/layout/hProcess9"/>
    <dgm:cxn modelId="{955A3EA7-984D-423A-A6D3-8D94BA6728BD}" type="presOf" srcId="{C0989B67-1E4B-47A9-B3B9-8CA8B87B734F}" destId="{C69F70F8-D1C1-42E6-A889-B4DD196C5110}" srcOrd="0" destOrd="0" presId="urn:microsoft.com/office/officeart/2005/8/layout/hProcess9"/>
    <dgm:cxn modelId="{5EC89595-B7FB-4302-9EBE-5C43AA66358B}" srcId="{2E1C7D39-5ADA-418B-B03E-8F26465BD813}" destId="{D5EEF28F-713B-41AF-8B6A-65C0C50C5863}" srcOrd="0" destOrd="0" parTransId="{F40B8E20-6BB5-479C-99CC-7CA691B1CC21}" sibTransId="{3A1F8A41-F011-40B7-8344-87FAE09C4B67}"/>
    <dgm:cxn modelId="{4FA78C3B-2D85-4D6E-A53A-614B50353074}" srcId="{2E1C7D39-5ADA-418B-B03E-8F26465BD813}" destId="{C0989B67-1E4B-47A9-B3B9-8CA8B87B734F}" srcOrd="1" destOrd="0" parTransId="{A07AA1A6-AF9D-4B38-917A-4FAD4EE269EE}" sibTransId="{56B56C64-F7D1-43A2-A329-328687B239E6}"/>
    <dgm:cxn modelId="{D9990381-883D-487C-93ED-3449A5AB4E77}" type="presOf" srcId="{48DA21C9-B506-47E2-AD49-E0C4B7EEDB16}" destId="{E8489855-8E51-4167-A4F1-CD029B509EAD}" srcOrd="0" destOrd="0" presId="urn:microsoft.com/office/officeart/2005/8/layout/hProcess9"/>
    <dgm:cxn modelId="{DA2AEAB9-BFB5-4B52-B70E-CCAEC73A53F0}" srcId="{2E1C7D39-5ADA-418B-B03E-8F26465BD813}" destId="{48DA21C9-B506-47E2-AD49-E0C4B7EEDB16}" srcOrd="3" destOrd="0" parTransId="{D56750CA-EF8F-4154-B79C-CCD065891914}" sibTransId="{69EA3DE6-AD47-49F2-B4FE-BB07DFA0AF8E}"/>
    <dgm:cxn modelId="{7001F655-A153-4F6B-A610-60B477C12403}" srcId="{2E1C7D39-5ADA-418B-B03E-8F26465BD813}" destId="{F919E2E3-4790-46C5-BCBF-81D1F3DE4398}" srcOrd="2" destOrd="0" parTransId="{7EE16ADB-0C0A-4821-BF98-AB134DE4DB8A}" sibTransId="{73373923-34AF-440E-A787-CB7A1E790184}"/>
    <dgm:cxn modelId="{F9E88955-3D44-4AC4-99E4-0642BDEA3EE2}" type="presOf" srcId="{F919E2E3-4790-46C5-BCBF-81D1F3DE4398}" destId="{D4B8893E-A161-46C8-BE06-03272593D822}" srcOrd="0" destOrd="0" presId="urn:microsoft.com/office/officeart/2005/8/layout/hProcess9"/>
    <dgm:cxn modelId="{6B2D8259-C599-4CF0-B4B2-792E6AA3AF0E}" type="presParOf" srcId="{C6F47055-0816-4021-971C-0291E545030A}" destId="{504EE097-0FB0-48E6-A86D-D6948EC17A42}" srcOrd="0" destOrd="0" presId="urn:microsoft.com/office/officeart/2005/8/layout/hProcess9"/>
    <dgm:cxn modelId="{E9F212BC-BA35-4885-A116-9942D08A2F2B}" type="presParOf" srcId="{C6F47055-0816-4021-971C-0291E545030A}" destId="{6E158C33-58F8-48CE-80D6-8F10FF47CA05}" srcOrd="1" destOrd="0" presId="urn:microsoft.com/office/officeart/2005/8/layout/hProcess9"/>
    <dgm:cxn modelId="{DAAFA8E8-3818-49B9-B232-1439B854051B}" type="presParOf" srcId="{6E158C33-58F8-48CE-80D6-8F10FF47CA05}" destId="{B9CEE24C-0A44-4278-9D6F-2B1E6102AB61}" srcOrd="0" destOrd="0" presId="urn:microsoft.com/office/officeart/2005/8/layout/hProcess9"/>
    <dgm:cxn modelId="{00C27F42-479B-4B11-91E2-936AD6BFF0B9}" type="presParOf" srcId="{6E158C33-58F8-48CE-80D6-8F10FF47CA05}" destId="{AEA6DAC1-0E44-4A6B-B8B2-A2BB27EE55F0}" srcOrd="1" destOrd="0" presId="urn:microsoft.com/office/officeart/2005/8/layout/hProcess9"/>
    <dgm:cxn modelId="{2C700388-8D59-47B0-BDCA-A14165B33679}" type="presParOf" srcId="{6E158C33-58F8-48CE-80D6-8F10FF47CA05}" destId="{C69F70F8-D1C1-42E6-A889-B4DD196C5110}" srcOrd="2" destOrd="0" presId="urn:microsoft.com/office/officeart/2005/8/layout/hProcess9"/>
    <dgm:cxn modelId="{F213BD45-3173-4400-8A7D-E5D4A24BBA69}" type="presParOf" srcId="{6E158C33-58F8-48CE-80D6-8F10FF47CA05}" destId="{A9ED073F-8E5F-4B13-9564-1F1D49CDB7BF}" srcOrd="3" destOrd="0" presId="urn:microsoft.com/office/officeart/2005/8/layout/hProcess9"/>
    <dgm:cxn modelId="{77124F4F-9FD8-43D5-BC64-F4D90D7CA88B}" type="presParOf" srcId="{6E158C33-58F8-48CE-80D6-8F10FF47CA05}" destId="{D4B8893E-A161-46C8-BE06-03272593D822}" srcOrd="4" destOrd="0" presId="urn:microsoft.com/office/officeart/2005/8/layout/hProcess9"/>
    <dgm:cxn modelId="{73237AC1-7600-4DDB-8A35-BA49FF19BA51}" type="presParOf" srcId="{6E158C33-58F8-48CE-80D6-8F10FF47CA05}" destId="{192DBF4F-CAB6-4D2D-A254-A021E768261E}" srcOrd="5" destOrd="0" presId="urn:microsoft.com/office/officeart/2005/8/layout/hProcess9"/>
    <dgm:cxn modelId="{DA16F308-B9F8-47CF-A059-E5482767A53F}" type="presParOf" srcId="{6E158C33-58F8-48CE-80D6-8F10FF47CA05}" destId="{E8489855-8E51-4167-A4F1-CD029B509EA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81C669-A6A5-4B6C-BB34-B03C1ADAA59C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MX"/>
        </a:p>
      </dgm:t>
    </dgm:pt>
    <dgm:pt modelId="{7BD596BD-B66B-4B76-A179-99195724097B}">
      <dgm:prSet phldrT="[Texto]" custT="1"/>
      <dgm:spPr>
        <a:xfrm>
          <a:off x="426691" y="13304"/>
          <a:ext cx="1010141" cy="707066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La petición pasa el examen preliminar</a:t>
          </a:r>
        </a:p>
      </dgm:t>
    </dgm:pt>
    <dgm:pt modelId="{6B078918-737F-48AB-A38C-AD7364001E8F}" type="parTrans" cxnId="{1433B8D0-E45B-4CBD-B43A-AA0E92B4619D}">
      <dgm:prSet/>
      <dgm:spPr/>
      <dgm:t>
        <a:bodyPr/>
        <a:lstStyle/>
        <a:p>
          <a:endParaRPr lang="es-MX"/>
        </a:p>
      </dgm:t>
    </dgm:pt>
    <dgm:pt modelId="{2165EBE6-835D-4834-B33D-1947CE102473}" type="sibTrans" cxnId="{1433B8D0-E45B-4CBD-B43A-AA0E92B4619D}">
      <dgm:prSet/>
      <dgm:spPr/>
      <dgm:t>
        <a:bodyPr/>
        <a:lstStyle/>
        <a:p>
          <a:endParaRPr lang="es-MX"/>
        </a:p>
      </dgm:t>
    </dgm:pt>
    <dgm:pt modelId="{0B27EFB5-CB16-47CF-A0E4-4FD9F205B5FF}">
      <dgm:prSet phldrT="[Texto]" custT="1"/>
      <dgm:spPr>
        <a:xfrm>
          <a:off x="1436833" y="80739"/>
          <a:ext cx="734680" cy="571482"/>
        </a:xfrm>
        <a:noFill/>
        <a:ln>
          <a:noFill/>
        </a:ln>
        <a:effectLst/>
      </dgm:spPr>
      <dgm:t>
        <a:bodyPr/>
        <a:lstStyle/>
        <a:p>
          <a:r>
            <a:rPr lang="es-MX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Por la Secretaría Ejecutiva</a:t>
          </a:r>
        </a:p>
      </dgm:t>
    </dgm:pt>
    <dgm:pt modelId="{092E9B51-AE26-4181-B479-731B3592FD2C}" type="parTrans" cxnId="{032084F3-DDB3-4AF2-BB5E-E0550CCA6C54}">
      <dgm:prSet/>
      <dgm:spPr/>
      <dgm:t>
        <a:bodyPr/>
        <a:lstStyle/>
        <a:p>
          <a:endParaRPr lang="es-MX"/>
        </a:p>
      </dgm:t>
    </dgm:pt>
    <dgm:pt modelId="{B8116507-B31B-4329-BFBB-189521A4AA64}" type="sibTrans" cxnId="{032084F3-DDB3-4AF2-BB5E-E0550CCA6C54}">
      <dgm:prSet/>
      <dgm:spPr/>
      <dgm:t>
        <a:bodyPr/>
        <a:lstStyle/>
        <a:p>
          <a:endParaRPr lang="es-MX"/>
        </a:p>
      </dgm:t>
    </dgm:pt>
    <dgm:pt modelId="{2BACCF04-7C99-4A95-BBBA-24344949B584}">
      <dgm:prSet phldrT="[Texto]" custT="1"/>
      <dgm:spPr>
        <a:xfrm>
          <a:off x="1264206" y="807573"/>
          <a:ext cx="1010141" cy="707066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400" b="1" i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Se traslada al Estado</a:t>
          </a:r>
        </a:p>
      </dgm:t>
    </dgm:pt>
    <dgm:pt modelId="{AAE5EBE8-4053-45F5-B664-6D798E554D16}" type="parTrans" cxnId="{9BC808F5-F291-4BA2-A8DF-964830A88D75}">
      <dgm:prSet/>
      <dgm:spPr/>
      <dgm:t>
        <a:bodyPr/>
        <a:lstStyle/>
        <a:p>
          <a:endParaRPr lang="es-MX"/>
        </a:p>
      </dgm:t>
    </dgm:pt>
    <dgm:pt modelId="{5FFBD1A2-504B-4F9F-A9B6-162C9D382FB7}" type="sibTrans" cxnId="{9BC808F5-F291-4BA2-A8DF-964830A88D75}">
      <dgm:prSet/>
      <dgm:spPr/>
      <dgm:t>
        <a:bodyPr/>
        <a:lstStyle/>
        <a:p>
          <a:endParaRPr lang="es-MX"/>
        </a:p>
      </dgm:t>
    </dgm:pt>
    <dgm:pt modelId="{F9B277E1-CD35-435F-AB17-D53621D35BB1}">
      <dgm:prSet phldrT="[Texto]" custT="1"/>
      <dgm:spPr>
        <a:xfrm>
          <a:off x="2274348" y="875008"/>
          <a:ext cx="734680" cy="571482"/>
        </a:xfrm>
        <a:noFill/>
        <a:ln>
          <a:noFill/>
        </a:ln>
        <a:effectLst/>
      </dgm:spPr>
      <dgm:t>
        <a:bodyPr/>
        <a:lstStyle/>
        <a:p>
          <a:r>
            <a:rPr lang="es-MX" sz="2000" b="1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Tiene 3 meses (hasta 4) para enviar información</a:t>
          </a:r>
        </a:p>
      </dgm:t>
    </dgm:pt>
    <dgm:pt modelId="{6EF6D6D0-657D-4F70-9BCD-1E3DEAD50BD3}" type="parTrans" cxnId="{2F3F54E2-894C-4B57-85E3-8F68BAF1B1EA}">
      <dgm:prSet/>
      <dgm:spPr/>
      <dgm:t>
        <a:bodyPr/>
        <a:lstStyle/>
        <a:p>
          <a:endParaRPr lang="es-MX"/>
        </a:p>
      </dgm:t>
    </dgm:pt>
    <dgm:pt modelId="{54AF2B0D-C8E2-49FF-B86A-CFF9C8276CAA}" type="sibTrans" cxnId="{2F3F54E2-894C-4B57-85E3-8F68BAF1B1EA}">
      <dgm:prSet/>
      <dgm:spPr/>
      <dgm:t>
        <a:bodyPr/>
        <a:lstStyle/>
        <a:p>
          <a:endParaRPr lang="es-MX"/>
        </a:p>
      </dgm:t>
    </dgm:pt>
    <dgm:pt modelId="{64C26E60-CA56-4E6B-93D6-21806A1437BF}">
      <dgm:prSet phldrT="[Texto]" custT="1"/>
      <dgm:spPr>
        <a:xfrm>
          <a:off x="2101721" y="1601842"/>
          <a:ext cx="1010141" cy="707066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MX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Se envía a los peticionarios</a:t>
          </a:r>
        </a:p>
      </dgm:t>
    </dgm:pt>
    <dgm:pt modelId="{DD74AAEA-85C4-41CB-80E3-B018B5146D22}" type="parTrans" cxnId="{DF72D61B-4268-4036-8FFD-DE4CFA47D127}">
      <dgm:prSet/>
      <dgm:spPr/>
      <dgm:t>
        <a:bodyPr/>
        <a:lstStyle/>
        <a:p>
          <a:endParaRPr lang="es-MX"/>
        </a:p>
      </dgm:t>
    </dgm:pt>
    <dgm:pt modelId="{A644545B-996F-4A40-9465-7AC2F3546664}" type="sibTrans" cxnId="{DF72D61B-4268-4036-8FFD-DE4CFA47D127}">
      <dgm:prSet/>
      <dgm:spPr/>
      <dgm:t>
        <a:bodyPr/>
        <a:lstStyle/>
        <a:p>
          <a:endParaRPr lang="es-MX"/>
        </a:p>
      </dgm:t>
    </dgm:pt>
    <dgm:pt modelId="{1C4AD14F-FA11-41D4-A5FC-87B1FD2CDC3E}">
      <dgm:prSet phldrT="[Texto]" custT="1"/>
      <dgm:spPr>
        <a:xfrm>
          <a:off x="3111863" y="1669277"/>
          <a:ext cx="734680" cy="571482"/>
        </a:xfrm>
        <a:noFill/>
        <a:ln>
          <a:noFill/>
        </a:ln>
        <a:effectLst/>
      </dgm:spPr>
      <dgm:t>
        <a:bodyPr/>
        <a:lstStyle/>
        <a:p>
          <a:r>
            <a:rPr lang="es-MX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Se les otorga un plazo para contestar</a:t>
          </a:r>
        </a:p>
      </dgm:t>
    </dgm:pt>
    <dgm:pt modelId="{BCF4E7B2-71FD-4174-B3EE-F5FAB8F137D8}" type="parTrans" cxnId="{7C40EF0F-28EA-4353-AEA2-2F813D4BEF39}">
      <dgm:prSet/>
      <dgm:spPr/>
      <dgm:t>
        <a:bodyPr/>
        <a:lstStyle/>
        <a:p>
          <a:endParaRPr lang="es-MX"/>
        </a:p>
      </dgm:t>
    </dgm:pt>
    <dgm:pt modelId="{99D07228-6192-4AE8-8AF7-AD50DA415D3E}" type="sibTrans" cxnId="{7C40EF0F-28EA-4353-AEA2-2F813D4BEF39}">
      <dgm:prSet/>
      <dgm:spPr/>
      <dgm:t>
        <a:bodyPr/>
        <a:lstStyle/>
        <a:p>
          <a:endParaRPr lang="es-MX"/>
        </a:p>
      </dgm:t>
    </dgm:pt>
    <dgm:pt modelId="{BBA2869B-65D1-4E6A-B22D-9F6AD6F4B8D4}" type="pres">
      <dgm:prSet presAssocID="{1F81C669-A6A5-4B6C-BB34-B03C1ADAA59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A5FC77B7-F72D-4A09-B042-73475B644AE4}" type="pres">
      <dgm:prSet presAssocID="{7BD596BD-B66B-4B76-A179-99195724097B}" presName="composite" presStyleCnt="0"/>
      <dgm:spPr/>
    </dgm:pt>
    <dgm:pt modelId="{E81CF8F6-DDB1-4286-B888-4F1CC71136A7}" type="pres">
      <dgm:prSet presAssocID="{7BD596BD-B66B-4B76-A179-99195724097B}" presName="bentUpArrow1" presStyleLbl="alignImgPlace1" presStyleIdx="0" presStyleCnt="2"/>
      <dgm:spPr>
        <a:xfrm rot="5400000">
          <a:off x="585670" y="678479"/>
          <a:ext cx="600056" cy="68314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C0504D"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s-MX"/>
        </a:p>
      </dgm:t>
    </dgm:pt>
    <dgm:pt modelId="{5A84DE91-2F4D-4946-B3A7-F4FB25EA94CF}" type="pres">
      <dgm:prSet presAssocID="{7BD596BD-B66B-4B76-A179-99195724097B}" presName="ParentText" presStyleLbl="node1" presStyleIdx="0" presStyleCnt="3">
        <dgm:presLayoutVars>
          <dgm:chMax val="1"/>
          <dgm:chPref val="1"/>
          <dgm:bulletEnabled val="1"/>
        </dgm:presLayoutVars>
      </dgm:prSet>
      <dgm:spPr>
        <a:prstGeom prst="roundRect">
          <a:avLst>
            <a:gd name="adj" fmla="val 16670"/>
          </a:avLst>
        </a:prstGeom>
      </dgm:spPr>
      <dgm:t>
        <a:bodyPr/>
        <a:lstStyle/>
        <a:p>
          <a:endParaRPr lang="es-MX"/>
        </a:p>
      </dgm:t>
    </dgm:pt>
    <dgm:pt modelId="{3C33C673-C3BA-4782-B3E4-B2C6428921D2}" type="pres">
      <dgm:prSet presAssocID="{7BD596BD-B66B-4B76-A179-99195724097B}" presName="ChildText" presStyleLbl="revTx" presStyleIdx="0" presStyleCnt="3" custScaleX="144822" custLinFactNeighborX="19799" custLinFactNeighborY="1370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s-MX"/>
        </a:p>
      </dgm:t>
    </dgm:pt>
    <dgm:pt modelId="{B9403BFE-DFDE-4F7E-8EFA-036DA7A7F0A1}" type="pres">
      <dgm:prSet presAssocID="{2165EBE6-835D-4834-B33D-1947CE102473}" presName="sibTrans" presStyleCnt="0"/>
      <dgm:spPr/>
    </dgm:pt>
    <dgm:pt modelId="{50EE44DB-A873-4146-A0D8-CA094B5B7BAE}" type="pres">
      <dgm:prSet presAssocID="{2BACCF04-7C99-4A95-BBBA-24344949B584}" presName="composite" presStyleCnt="0"/>
      <dgm:spPr/>
    </dgm:pt>
    <dgm:pt modelId="{01F38D54-7B5E-4ECE-9D23-9406678E265B}" type="pres">
      <dgm:prSet presAssocID="{2BACCF04-7C99-4A95-BBBA-24344949B584}" presName="bentUpArrow1" presStyleLbl="alignImgPlace1" presStyleIdx="1" presStyleCnt="2"/>
      <dgm:spPr>
        <a:xfrm rot="5400000">
          <a:off x="1423185" y="1472748"/>
          <a:ext cx="600056" cy="68314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C0504D"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C0504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s-MX"/>
        </a:p>
      </dgm:t>
    </dgm:pt>
    <dgm:pt modelId="{B7BE2DCE-B6AD-400E-B3A5-084D22728FF5}" type="pres">
      <dgm:prSet presAssocID="{2BACCF04-7C99-4A95-BBBA-24344949B584}" presName="ParentText" presStyleLbl="node1" presStyleIdx="1" presStyleCnt="3">
        <dgm:presLayoutVars>
          <dgm:chMax val="1"/>
          <dgm:chPref val="1"/>
          <dgm:bulletEnabled val="1"/>
        </dgm:presLayoutVars>
      </dgm:prSet>
      <dgm:spPr>
        <a:prstGeom prst="roundRect">
          <a:avLst>
            <a:gd name="adj" fmla="val 16670"/>
          </a:avLst>
        </a:prstGeom>
      </dgm:spPr>
      <dgm:t>
        <a:bodyPr/>
        <a:lstStyle/>
        <a:p>
          <a:endParaRPr lang="es-MX"/>
        </a:p>
      </dgm:t>
    </dgm:pt>
    <dgm:pt modelId="{4EFED026-38A4-4F41-94A9-85FEC22C1DE3}" type="pres">
      <dgm:prSet presAssocID="{2BACCF04-7C99-4A95-BBBA-24344949B584}" presName="ChildText" presStyleLbl="revTx" presStyleIdx="1" presStyleCnt="3" custScaleX="178331" custLinFactNeighborX="42550" custLinFactNeighborY="4616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s-MX"/>
        </a:p>
      </dgm:t>
    </dgm:pt>
    <dgm:pt modelId="{A5F5EA11-E758-4819-B2C0-37F7EA1BA711}" type="pres">
      <dgm:prSet presAssocID="{5FFBD1A2-504B-4F9F-A9B6-162C9D382FB7}" presName="sibTrans" presStyleCnt="0"/>
      <dgm:spPr/>
    </dgm:pt>
    <dgm:pt modelId="{DF302A2D-C840-48B5-A353-E7A329D0CC8F}" type="pres">
      <dgm:prSet presAssocID="{64C26E60-CA56-4E6B-93D6-21806A1437BF}" presName="composite" presStyleCnt="0"/>
      <dgm:spPr/>
    </dgm:pt>
    <dgm:pt modelId="{E92965F6-33ED-4340-AD7F-951216B9FBEE}" type="pres">
      <dgm:prSet presAssocID="{64C26E60-CA56-4E6B-93D6-21806A1437BF}" presName="ParentText" presStyleLbl="node1" presStyleIdx="2" presStyleCnt="3" custScaleX="120496">
        <dgm:presLayoutVars>
          <dgm:chMax val="1"/>
          <dgm:chPref val="1"/>
          <dgm:bulletEnabled val="1"/>
        </dgm:presLayoutVars>
      </dgm:prSet>
      <dgm:spPr>
        <a:prstGeom prst="roundRect">
          <a:avLst>
            <a:gd name="adj" fmla="val 16670"/>
          </a:avLst>
        </a:prstGeom>
      </dgm:spPr>
      <dgm:t>
        <a:bodyPr/>
        <a:lstStyle/>
        <a:p>
          <a:endParaRPr lang="es-MX"/>
        </a:p>
      </dgm:t>
    </dgm:pt>
    <dgm:pt modelId="{FFCA46C0-F707-42A6-9B00-73814F6D4EB8}" type="pres">
      <dgm:prSet presAssocID="{64C26E60-CA56-4E6B-93D6-21806A1437BF}" presName="FinalChildText" presStyleLbl="revTx" presStyleIdx="2" presStyleCnt="3" custScaleX="147567" custLinFactNeighborX="39785" custLinFactNeighborY="5294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s-MX"/>
        </a:p>
      </dgm:t>
    </dgm:pt>
  </dgm:ptLst>
  <dgm:cxnLst>
    <dgm:cxn modelId="{DF72D61B-4268-4036-8FFD-DE4CFA47D127}" srcId="{1F81C669-A6A5-4B6C-BB34-B03C1ADAA59C}" destId="{64C26E60-CA56-4E6B-93D6-21806A1437BF}" srcOrd="2" destOrd="0" parTransId="{DD74AAEA-85C4-41CB-80E3-B018B5146D22}" sibTransId="{A644545B-996F-4A40-9465-7AC2F3546664}"/>
    <dgm:cxn modelId="{60709034-A1ED-4368-8E48-7C5BA43CC9BC}" type="presOf" srcId="{64C26E60-CA56-4E6B-93D6-21806A1437BF}" destId="{E92965F6-33ED-4340-AD7F-951216B9FBEE}" srcOrd="0" destOrd="0" presId="urn:microsoft.com/office/officeart/2005/8/layout/StepDownProcess"/>
    <dgm:cxn modelId="{24BD4FA2-5960-4E82-A4D2-C473C4489556}" type="presOf" srcId="{F9B277E1-CD35-435F-AB17-D53621D35BB1}" destId="{4EFED026-38A4-4F41-94A9-85FEC22C1DE3}" srcOrd="0" destOrd="0" presId="urn:microsoft.com/office/officeart/2005/8/layout/StepDownProcess"/>
    <dgm:cxn modelId="{A7F01360-1BF5-401D-B1F2-AD43599E3B26}" type="presOf" srcId="{1F81C669-A6A5-4B6C-BB34-B03C1ADAA59C}" destId="{BBA2869B-65D1-4E6A-B22D-9F6AD6F4B8D4}" srcOrd="0" destOrd="0" presId="urn:microsoft.com/office/officeart/2005/8/layout/StepDownProcess"/>
    <dgm:cxn modelId="{1433B8D0-E45B-4CBD-B43A-AA0E92B4619D}" srcId="{1F81C669-A6A5-4B6C-BB34-B03C1ADAA59C}" destId="{7BD596BD-B66B-4B76-A179-99195724097B}" srcOrd="0" destOrd="0" parTransId="{6B078918-737F-48AB-A38C-AD7364001E8F}" sibTransId="{2165EBE6-835D-4834-B33D-1947CE102473}"/>
    <dgm:cxn modelId="{8C3E1927-F41A-4BF4-A822-05754E3B1592}" type="presOf" srcId="{7BD596BD-B66B-4B76-A179-99195724097B}" destId="{5A84DE91-2F4D-4946-B3A7-F4FB25EA94CF}" srcOrd="0" destOrd="0" presId="urn:microsoft.com/office/officeart/2005/8/layout/StepDownProcess"/>
    <dgm:cxn modelId="{B0C71006-0B58-4E16-98F4-D2FA9F56F72F}" type="presOf" srcId="{2BACCF04-7C99-4A95-BBBA-24344949B584}" destId="{B7BE2DCE-B6AD-400E-B3A5-084D22728FF5}" srcOrd="0" destOrd="0" presId="urn:microsoft.com/office/officeart/2005/8/layout/StepDownProcess"/>
    <dgm:cxn modelId="{2F3F54E2-894C-4B57-85E3-8F68BAF1B1EA}" srcId="{2BACCF04-7C99-4A95-BBBA-24344949B584}" destId="{F9B277E1-CD35-435F-AB17-D53621D35BB1}" srcOrd="0" destOrd="0" parTransId="{6EF6D6D0-657D-4F70-9BCD-1E3DEAD50BD3}" sibTransId="{54AF2B0D-C8E2-49FF-B86A-CFF9C8276CAA}"/>
    <dgm:cxn modelId="{2CAE4C6A-62DC-4E6A-8F79-16D9D51BA59F}" type="presOf" srcId="{1C4AD14F-FA11-41D4-A5FC-87B1FD2CDC3E}" destId="{FFCA46C0-F707-42A6-9B00-73814F6D4EB8}" srcOrd="0" destOrd="0" presId="urn:microsoft.com/office/officeart/2005/8/layout/StepDownProcess"/>
    <dgm:cxn modelId="{032084F3-DDB3-4AF2-BB5E-E0550CCA6C54}" srcId="{7BD596BD-B66B-4B76-A179-99195724097B}" destId="{0B27EFB5-CB16-47CF-A0E4-4FD9F205B5FF}" srcOrd="0" destOrd="0" parTransId="{092E9B51-AE26-4181-B479-731B3592FD2C}" sibTransId="{B8116507-B31B-4329-BFBB-189521A4AA64}"/>
    <dgm:cxn modelId="{C58CC112-10AE-42B5-A19B-BE571EBDC5E1}" type="presOf" srcId="{0B27EFB5-CB16-47CF-A0E4-4FD9F205B5FF}" destId="{3C33C673-C3BA-4782-B3E4-B2C6428921D2}" srcOrd="0" destOrd="0" presId="urn:microsoft.com/office/officeart/2005/8/layout/StepDownProcess"/>
    <dgm:cxn modelId="{7C40EF0F-28EA-4353-AEA2-2F813D4BEF39}" srcId="{64C26E60-CA56-4E6B-93D6-21806A1437BF}" destId="{1C4AD14F-FA11-41D4-A5FC-87B1FD2CDC3E}" srcOrd="0" destOrd="0" parTransId="{BCF4E7B2-71FD-4174-B3EE-F5FAB8F137D8}" sibTransId="{99D07228-6192-4AE8-8AF7-AD50DA415D3E}"/>
    <dgm:cxn modelId="{9BC808F5-F291-4BA2-A8DF-964830A88D75}" srcId="{1F81C669-A6A5-4B6C-BB34-B03C1ADAA59C}" destId="{2BACCF04-7C99-4A95-BBBA-24344949B584}" srcOrd="1" destOrd="0" parTransId="{AAE5EBE8-4053-45F5-B664-6D798E554D16}" sibTransId="{5FFBD1A2-504B-4F9F-A9B6-162C9D382FB7}"/>
    <dgm:cxn modelId="{4B124894-BC6D-4C1D-B8B4-3921ADF6BD0B}" type="presParOf" srcId="{BBA2869B-65D1-4E6A-B22D-9F6AD6F4B8D4}" destId="{A5FC77B7-F72D-4A09-B042-73475B644AE4}" srcOrd="0" destOrd="0" presId="urn:microsoft.com/office/officeart/2005/8/layout/StepDownProcess"/>
    <dgm:cxn modelId="{BFD78091-55CD-4A0C-85B3-AE50AE4E925A}" type="presParOf" srcId="{A5FC77B7-F72D-4A09-B042-73475B644AE4}" destId="{E81CF8F6-DDB1-4286-B888-4F1CC71136A7}" srcOrd="0" destOrd="0" presId="urn:microsoft.com/office/officeart/2005/8/layout/StepDownProcess"/>
    <dgm:cxn modelId="{C0F67E40-A684-4420-8815-85856807D2CC}" type="presParOf" srcId="{A5FC77B7-F72D-4A09-B042-73475B644AE4}" destId="{5A84DE91-2F4D-4946-B3A7-F4FB25EA94CF}" srcOrd="1" destOrd="0" presId="urn:microsoft.com/office/officeart/2005/8/layout/StepDownProcess"/>
    <dgm:cxn modelId="{4119E7BF-9758-479E-A3C5-72E16783708E}" type="presParOf" srcId="{A5FC77B7-F72D-4A09-B042-73475B644AE4}" destId="{3C33C673-C3BA-4782-B3E4-B2C6428921D2}" srcOrd="2" destOrd="0" presId="urn:microsoft.com/office/officeart/2005/8/layout/StepDownProcess"/>
    <dgm:cxn modelId="{C354AC2D-E148-42D7-A861-3F87334C2625}" type="presParOf" srcId="{BBA2869B-65D1-4E6A-B22D-9F6AD6F4B8D4}" destId="{B9403BFE-DFDE-4F7E-8EFA-036DA7A7F0A1}" srcOrd="1" destOrd="0" presId="urn:microsoft.com/office/officeart/2005/8/layout/StepDownProcess"/>
    <dgm:cxn modelId="{0BECD928-51D3-408C-9E84-73FCE5AB7A96}" type="presParOf" srcId="{BBA2869B-65D1-4E6A-B22D-9F6AD6F4B8D4}" destId="{50EE44DB-A873-4146-A0D8-CA094B5B7BAE}" srcOrd="2" destOrd="0" presId="urn:microsoft.com/office/officeart/2005/8/layout/StepDownProcess"/>
    <dgm:cxn modelId="{9A5073AB-834D-4ACA-BAAE-605C86250287}" type="presParOf" srcId="{50EE44DB-A873-4146-A0D8-CA094B5B7BAE}" destId="{01F38D54-7B5E-4ECE-9D23-9406678E265B}" srcOrd="0" destOrd="0" presId="urn:microsoft.com/office/officeart/2005/8/layout/StepDownProcess"/>
    <dgm:cxn modelId="{FF8B7F7E-4B39-4252-B402-632216388FED}" type="presParOf" srcId="{50EE44DB-A873-4146-A0D8-CA094B5B7BAE}" destId="{B7BE2DCE-B6AD-400E-B3A5-084D22728FF5}" srcOrd="1" destOrd="0" presId="urn:microsoft.com/office/officeart/2005/8/layout/StepDownProcess"/>
    <dgm:cxn modelId="{F8C2A137-6BB8-487F-926D-B44F033044F6}" type="presParOf" srcId="{50EE44DB-A873-4146-A0D8-CA094B5B7BAE}" destId="{4EFED026-38A4-4F41-94A9-85FEC22C1DE3}" srcOrd="2" destOrd="0" presId="urn:microsoft.com/office/officeart/2005/8/layout/StepDownProcess"/>
    <dgm:cxn modelId="{999B5CCC-9F0E-4577-BAD9-3145B01445E6}" type="presParOf" srcId="{BBA2869B-65D1-4E6A-B22D-9F6AD6F4B8D4}" destId="{A5F5EA11-E758-4819-B2C0-37F7EA1BA711}" srcOrd="3" destOrd="0" presId="urn:microsoft.com/office/officeart/2005/8/layout/StepDownProcess"/>
    <dgm:cxn modelId="{9A8895ED-267E-4CAF-9A64-01E9CFD52D06}" type="presParOf" srcId="{BBA2869B-65D1-4E6A-B22D-9F6AD6F4B8D4}" destId="{DF302A2D-C840-48B5-A353-E7A329D0CC8F}" srcOrd="4" destOrd="0" presId="urn:microsoft.com/office/officeart/2005/8/layout/StepDownProcess"/>
    <dgm:cxn modelId="{06A34CD8-E8F9-4362-8A92-C1FE9FB4FAA9}" type="presParOf" srcId="{DF302A2D-C840-48B5-A353-E7A329D0CC8F}" destId="{E92965F6-33ED-4340-AD7F-951216B9FBEE}" srcOrd="0" destOrd="0" presId="urn:microsoft.com/office/officeart/2005/8/layout/StepDownProcess"/>
    <dgm:cxn modelId="{ABC6DC5B-E27F-4FAC-96F1-5A62AFC2AACC}" type="presParOf" srcId="{DF302A2D-C840-48B5-A353-E7A329D0CC8F}" destId="{FFCA46C0-F707-42A6-9B00-73814F6D4EB8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3D5C15-07B0-49CC-A6FF-361587103F99}" type="doc">
      <dgm:prSet loTypeId="urn:microsoft.com/office/officeart/2005/8/layout/process5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B3807D2C-3E25-469A-9C57-93A400B47388}">
      <dgm:prSet phldrT="[Texto]" custT="1"/>
      <dgm:spPr/>
      <dgm:t>
        <a:bodyPr/>
        <a:lstStyle/>
        <a:p>
          <a:r>
            <a:rPr lang="es-MX" sz="2000" b="1" dirty="0" smtClean="0">
              <a:latin typeface="+mj-lt"/>
            </a:rPr>
            <a:t>CIDH determina la admisibilidad de la petición</a:t>
          </a:r>
          <a:endParaRPr lang="en-US" sz="2000" b="1" dirty="0">
            <a:latin typeface="+mj-lt"/>
          </a:endParaRPr>
        </a:p>
      </dgm:t>
    </dgm:pt>
    <dgm:pt modelId="{D8BB0908-454A-4E28-B0DC-A8A998744520}" type="parTrans" cxnId="{1407985C-59C2-4A43-AF41-6147165A3FFB}">
      <dgm:prSet/>
      <dgm:spPr/>
      <dgm:t>
        <a:bodyPr/>
        <a:lstStyle/>
        <a:p>
          <a:endParaRPr lang="en-US"/>
        </a:p>
      </dgm:t>
    </dgm:pt>
    <dgm:pt modelId="{2C673329-85BE-4D30-9608-FED91286C123}" type="sibTrans" cxnId="{1407985C-59C2-4A43-AF41-6147165A3FFB}">
      <dgm:prSet/>
      <dgm:spPr/>
      <dgm:t>
        <a:bodyPr/>
        <a:lstStyle/>
        <a:p>
          <a:endParaRPr lang="en-US"/>
        </a:p>
      </dgm:t>
    </dgm:pt>
    <dgm:pt modelId="{775EF558-E8A2-4187-8DC9-0813C0F89BDA}">
      <dgm:prSet phldrT="[Texto]" custT="1"/>
      <dgm:spPr/>
      <dgm:t>
        <a:bodyPr/>
        <a:lstStyle/>
        <a:p>
          <a:r>
            <a:rPr lang="es-MX" sz="2800" b="1" dirty="0" smtClean="0">
              <a:latin typeface="+mj-lt"/>
            </a:rPr>
            <a:t>La registra como caso </a:t>
          </a:r>
          <a:endParaRPr lang="en-US" sz="2800" b="1" dirty="0">
            <a:latin typeface="+mj-lt"/>
          </a:endParaRPr>
        </a:p>
      </dgm:t>
    </dgm:pt>
    <dgm:pt modelId="{A1100EEE-7064-472A-B5D7-1262B8AD6674}" type="parTrans" cxnId="{DBD7969A-F516-4D2A-8487-00CCD1358535}">
      <dgm:prSet/>
      <dgm:spPr/>
      <dgm:t>
        <a:bodyPr/>
        <a:lstStyle/>
        <a:p>
          <a:endParaRPr lang="en-US"/>
        </a:p>
      </dgm:t>
    </dgm:pt>
    <dgm:pt modelId="{2D75D835-9D60-40C7-9244-B44C9155500E}" type="sibTrans" cxnId="{DBD7969A-F516-4D2A-8487-00CCD1358535}">
      <dgm:prSet/>
      <dgm:spPr/>
      <dgm:t>
        <a:bodyPr/>
        <a:lstStyle/>
        <a:p>
          <a:endParaRPr lang="en-US"/>
        </a:p>
      </dgm:t>
    </dgm:pt>
    <dgm:pt modelId="{32765A6B-0DCB-4F35-B201-F1D382FB99A5}">
      <dgm:prSet phldrT="[Texto]" custT="1"/>
      <dgm:spPr/>
      <dgm:t>
        <a:bodyPr/>
        <a:lstStyle/>
        <a:p>
          <a:r>
            <a:rPr lang="es-MX" sz="2400" b="1" dirty="0" smtClean="0">
              <a:latin typeface="+mj-lt"/>
            </a:rPr>
            <a:t>Inicia el procedimiento sobre el fondo</a:t>
          </a:r>
          <a:endParaRPr lang="en-US" sz="2400" b="1" dirty="0">
            <a:latin typeface="+mj-lt"/>
          </a:endParaRPr>
        </a:p>
      </dgm:t>
    </dgm:pt>
    <dgm:pt modelId="{3F908491-818F-4E41-B846-07413B1EC25F}" type="parTrans" cxnId="{3EB3FC05-F3A2-41CE-9B1E-82E53723CE7F}">
      <dgm:prSet/>
      <dgm:spPr/>
      <dgm:t>
        <a:bodyPr/>
        <a:lstStyle/>
        <a:p>
          <a:endParaRPr lang="en-US"/>
        </a:p>
      </dgm:t>
    </dgm:pt>
    <dgm:pt modelId="{FADBDD55-8238-4530-A258-4ACAA524FA08}" type="sibTrans" cxnId="{3EB3FC05-F3A2-41CE-9B1E-82E53723CE7F}">
      <dgm:prSet/>
      <dgm:spPr/>
      <dgm:t>
        <a:bodyPr/>
        <a:lstStyle/>
        <a:p>
          <a:endParaRPr lang="en-US"/>
        </a:p>
      </dgm:t>
    </dgm:pt>
    <dgm:pt modelId="{1CD56E98-F56E-42B5-8328-859DD8100E44}">
      <dgm:prSet custT="1"/>
      <dgm:spPr/>
      <dgm:t>
        <a:bodyPr/>
        <a:lstStyle/>
        <a:p>
          <a:r>
            <a:rPr lang="es-MX" sz="1900" b="1" dirty="0" smtClean="0">
              <a:latin typeface="+mj-lt"/>
            </a:rPr>
            <a:t>Los peticionarios tienen 4 meses para presentar observaciones </a:t>
          </a:r>
          <a:endParaRPr lang="en-US" sz="1900" b="1" dirty="0">
            <a:latin typeface="+mj-lt"/>
          </a:endParaRPr>
        </a:p>
      </dgm:t>
    </dgm:pt>
    <dgm:pt modelId="{D159A59B-B483-485D-9FEA-849CCDC44982}" type="parTrans" cxnId="{F89D077D-2D49-42C8-9663-8E10EBEED387}">
      <dgm:prSet/>
      <dgm:spPr/>
      <dgm:t>
        <a:bodyPr/>
        <a:lstStyle/>
        <a:p>
          <a:endParaRPr lang="en-US"/>
        </a:p>
      </dgm:t>
    </dgm:pt>
    <dgm:pt modelId="{D3371BEB-4B1D-4277-8C60-E36CD6794D67}" type="sibTrans" cxnId="{F89D077D-2D49-42C8-9663-8E10EBEED387}">
      <dgm:prSet/>
      <dgm:spPr/>
      <dgm:t>
        <a:bodyPr/>
        <a:lstStyle/>
        <a:p>
          <a:endParaRPr lang="en-US"/>
        </a:p>
      </dgm:t>
    </dgm:pt>
    <dgm:pt modelId="{1F97506B-CC6C-487F-A2FD-ECA128A21B47}">
      <dgm:prSet custT="1"/>
      <dgm:spPr/>
      <dgm:t>
        <a:bodyPr/>
        <a:lstStyle/>
        <a:p>
          <a:r>
            <a:rPr lang="es-MX" sz="2000" b="1" dirty="0" smtClean="0">
              <a:latin typeface="+mj-lt"/>
            </a:rPr>
            <a:t>Sus observaciones son transmitidas al Estado</a:t>
          </a:r>
          <a:endParaRPr lang="en-US" sz="2000" b="1" dirty="0">
            <a:latin typeface="+mj-lt"/>
          </a:endParaRPr>
        </a:p>
      </dgm:t>
    </dgm:pt>
    <dgm:pt modelId="{ECF6E362-26E2-4B25-8931-A0782064C4A0}" type="parTrans" cxnId="{48A256AE-FDD3-42D3-A50B-FC46AB07CC73}">
      <dgm:prSet/>
      <dgm:spPr/>
      <dgm:t>
        <a:bodyPr/>
        <a:lstStyle/>
        <a:p>
          <a:endParaRPr lang="en-US"/>
        </a:p>
      </dgm:t>
    </dgm:pt>
    <dgm:pt modelId="{8692308F-F8A3-4E77-A01B-947514EFFE7B}" type="sibTrans" cxnId="{48A256AE-FDD3-42D3-A50B-FC46AB07CC73}">
      <dgm:prSet/>
      <dgm:spPr/>
      <dgm:t>
        <a:bodyPr/>
        <a:lstStyle/>
        <a:p>
          <a:endParaRPr lang="en-US"/>
        </a:p>
      </dgm:t>
    </dgm:pt>
    <dgm:pt modelId="{2537CF3F-0CA2-4B42-A115-F7ECB59A2BD5}">
      <dgm:prSet custT="1"/>
      <dgm:spPr/>
      <dgm:t>
        <a:bodyPr/>
        <a:lstStyle/>
        <a:p>
          <a:r>
            <a:rPr lang="es-MX" sz="2000" b="1" dirty="0" smtClean="0">
              <a:latin typeface="+mj-lt"/>
            </a:rPr>
            <a:t>El Estado tiene 4 meses para presentar su respuesta</a:t>
          </a:r>
          <a:endParaRPr lang="en-US" sz="2000" b="1" dirty="0">
            <a:latin typeface="+mj-lt"/>
          </a:endParaRPr>
        </a:p>
      </dgm:t>
    </dgm:pt>
    <dgm:pt modelId="{6092EB26-AA0F-4A67-980F-B90CA5B1B405}" type="parTrans" cxnId="{530D36EE-11CB-4297-B5E9-D559C805CCD6}">
      <dgm:prSet/>
      <dgm:spPr/>
      <dgm:t>
        <a:bodyPr/>
        <a:lstStyle/>
        <a:p>
          <a:endParaRPr lang="en-US"/>
        </a:p>
      </dgm:t>
    </dgm:pt>
    <dgm:pt modelId="{4D558348-427E-48B9-AC9C-5FB4F28ABBED}" type="sibTrans" cxnId="{530D36EE-11CB-4297-B5E9-D559C805CCD6}">
      <dgm:prSet/>
      <dgm:spPr/>
      <dgm:t>
        <a:bodyPr/>
        <a:lstStyle/>
        <a:p>
          <a:endParaRPr lang="en-US"/>
        </a:p>
      </dgm:t>
    </dgm:pt>
    <dgm:pt modelId="{08EA907E-82E1-4A5F-9614-3B0BF120E4A8}" type="pres">
      <dgm:prSet presAssocID="{7B3D5C15-07B0-49CC-A6FF-361587103F9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429F131-4857-4F75-A688-0B764F8411F5}" type="pres">
      <dgm:prSet presAssocID="{B3807D2C-3E25-469A-9C57-93A400B4738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86277F-7A3B-489D-9D57-29D03D28CCA0}" type="pres">
      <dgm:prSet presAssocID="{2C673329-85BE-4D30-9608-FED91286C123}" presName="sibTrans" presStyleLbl="sibTrans2D1" presStyleIdx="0" presStyleCnt="5"/>
      <dgm:spPr/>
      <dgm:t>
        <a:bodyPr/>
        <a:lstStyle/>
        <a:p>
          <a:endParaRPr lang="es-MX"/>
        </a:p>
      </dgm:t>
    </dgm:pt>
    <dgm:pt modelId="{7C5871C5-73ED-4B05-9ED3-E9CECB447315}" type="pres">
      <dgm:prSet presAssocID="{2C673329-85BE-4D30-9608-FED91286C123}" presName="connectorText" presStyleLbl="sibTrans2D1" presStyleIdx="0" presStyleCnt="5"/>
      <dgm:spPr/>
      <dgm:t>
        <a:bodyPr/>
        <a:lstStyle/>
        <a:p>
          <a:endParaRPr lang="es-MX"/>
        </a:p>
      </dgm:t>
    </dgm:pt>
    <dgm:pt modelId="{EECDF2EE-E7A7-41A8-8EC7-12F9C6A054C3}" type="pres">
      <dgm:prSet presAssocID="{775EF558-E8A2-4187-8DC9-0813C0F89BDA}" presName="node" presStyleLbl="node1" presStyleIdx="1" presStyleCnt="6" custScaleY="1261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C78DF3-03B3-4AD6-89BC-32B9E0D17035}" type="pres">
      <dgm:prSet presAssocID="{2D75D835-9D60-40C7-9244-B44C9155500E}" presName="sibTrans" presStyleLbl="sibTrans2D1" presStyleIdx="1" presStyleCnt="5"/>
      <dgm:spPr/>
      <dgm:t>
        <a:bodyPr/>
        <a:lstStyle/>
        <a:p>
          <a:endParaRPr lang="es-MX"/>
        </a:p>
      </dgm:t>
    </dgm:pt>
    <dgm:pt modelId="{657D4B82-BA8F-499B-9D0E-1C6409E76880}" type="pres">
      <dgm:prSet presAssocID="{2D75D835-9D60-40C7-9244-B44C9155500E}" presName="connectorText" presStyleLbl="sibTrans2D1" presStyleIdx="1" presStyleCnt="5"/>
      <dgm:spPr/>
      <dgm:t>
        <a:bodyPr/>
        <a:lstStyle/>
        <a:p>
          <a:endParaRPr lang="es-MX"/>
        </a:p>
      </dgm:t>
    </dgm:pt>
    <dgm:pt modelId="{D39929E5-D6CE-4989-9014-343674E9E966}" type="pres">
      <dgm:prSet presAssocID="{32765A6B-0DCB-4F35-B201-F1D382FB99A5}" presName="node" presStyleLbl="node1" presStyleIdx="2" presStyleCnt="6" custScaleX="127491" custScaleY="1261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8FBC67-5419-4071-8CF1-C082159E6F84}" type="pres">
      <dgm:prSet presAssocID="{FADBDD55-8238-4530-A258-4ACAA524FA08}" presName="sibTrans" presStyleLbl="sibTrans2D1" presStyleIdx="2" presStyleCnt="5"/>
      <dgm:spPr/>
      <dgm:t>
        <a:bodyPr/>
        <a:lstStyle/>
        <a:p>
          <a:endParaRPr lang="es-MX"/>
        </a:p>
      </dgm:t>
    </dgm:pt>
    <dgm:pt modelId="{4404ACC6-9A35-47D1-B2F5-A44712C18331}" type="pres">
      <dgm:prSet presAssocID="{FADBDD55-8238-4530-A258-4ACAA524FA08}" presName="connectorText" presStyleLbl="sibTrans2D1" presStyleIdx="2" presStyleCnt="5"/>
      <dgm:spPr/>
      <dgm:t>
        <a:bodyPr/>
        <a:lstStyle/>
        <a:p>
          <a:endParaRPr lang="es-MX"/>
        </a:p>
      </dgm:t>
    </dgm:pt>
    <dgm:pt modelId="{1CFD7CA5-2049-4059-ABEC-B533DA29360E}" type="pres">
      <dgm:prSet presAssocID="{1CD56E98-F56E-42B5-8328-859DD8100E44}" presName="node" presStyleLbl="node1" presStyleIdx="3" presStyleCnt="6" custScaleY="1327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5D812E-3D19-4A98-9240-1BB7F7D8F26C}" type="pres">
      <dgm:prSet presAssocID="{D3371BEB-4B1D-4277-8C60-E36CD6794D67}" presName="sibTrans" presStyleLbl="sibTrans2D1" presStyleIdx="3" presStyleCnt="5"/>
      <dgm:spPr/>
      <dgm:t>
        <a:bodyPr/>
        <a:lstStyle/>
        <a:p>
          <a:endParaRPr lang="es-MX"/>
        </a:p>
      </dgm:t>
    </dgm:pt>
    <dgm:pt modelId="{B94E946D-6562-448A-AD71-7F5BA61BFE5C}" type="pres">
      <dgm:prSet presAssocID="{D3371BEB-4B1D-4277-8C60-E36CD6794D67}" presName="connectorText" presStyleLbl="sibTrans2D1" presStyleIdx="3" presStyleCnt="5"/>
      <dgm:spPr/>
      <dgm:t>
        <a:bodyPr/>
        <a:lstStyle/>
        <a:p>
          <a:endParaRPr lang="es-MX"/>
        </a:p>
      </dgm:t>
    </dgm:pt>
    <dgm:pt modelId="{2C33D301-FDF9-4B14-887E-C4444311F158}" type="pres">
      <dgm:prSet presAssocID="{1F97506B-CC6C-487F-A2FD-ECA128A21B47}" presName="node" presStyleLbl="node1" presStyleIdx="4" presStyleCnt="6" custScaleY="1327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CE3815-FE40-44C2-8973-362F1138C51B}" type="pres">
      <dgm:prSet presAssocID="{8692308F-F8A3-4E77-A01B-947514EFFE7B}" presName="sibTrans" presStyleLbl="sibTrans2D1" presStyleIdx="4" presStyleCnt="5"/>
      <dgm:spPr/>
      <dgm:t>
        <a:bodyPr/>
        <a:lstStyle/>
        <a:p>
          <a:endParaRPr lang="es-MX"/>
        </a:p>
      </dgm:t>
    </dgm:pt>
    <dgm:pt modelId="{DFA2D307-38AC-42A9-AEF1-FA9B4CE81B26}" type="pres">
      <dgm:prSet presAssocID="{8692308F-F8A3-4E77-A01B-947514EFFE7B}" presName="connectorText" presStyleLbl="sibTrans2D1" presStyleIdx="4" presStyleCnt="5"/>
      <dgm:spPr/>
      <dgm:t>
        <a:bodyPr/>
        <a:lstStyle/>
        <a:p>
          <a:endParaRPr lang="es-MX"/>
        </a:p>
      </dgm:t>
    </dgm:pt>
    <dgm:pt modelId="{7ADE6776-AF65-4D55-9E87-8780B7A232E9}" type="pres">
      <dgm:prSet presAssocID="{2537CF3F-0CA2-4B42-A115-F7ECB59A2BD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07985C-59C2-4A43-AF41-6147165A3FFB}" srcId="{7B3D5C15-07B0-49CC-A6FF-361587103F99}" destId="{B3807D2C-3E25-469A-9C57-93A400B47388}" srcOrd="0" destOrd="0" parTransId="{D8BB0908-454A-4E28-B0DC-A8A998744520}" sibTransId="{2C673329-85BE-4D30-9608-FED91286C123}"/>
    <dgm:cxn modelId="{F89D077D-2D49-42C8-9663-8E10EBEED387}" srcId="{7B3D5C15-07B0-49CC-A6FF-361587103F99}" destId="{1CD56E98-F56E-42B5-8328-859DD8100E44}" srcOrd="3" destOrd="0" parTransId="{D159A59B-B483-485D-9FEA-849CCDC44982}" sibTransId="{D3371BEB-4B1D-4277-8C60-E36CD6794D67}"/>
    <dgm:cxn modelId="{6C20DF98-5D20-4739-95D7-572FD9463BA9}" type="presOf" srcId="{2537CF3F-0CA2-4B42-A115-F7ECB59A2BD5}" destId="{7ADE6776-AF65-4D55-9E87-8780B7A232E9}" srcOrd="0" destOrd="0" presId="urn:microsoft.com/office/officeart/2005/8/layout/process5"/>
    <dgm:cxn modelId="{ACBF797E-4DD9-4ABC-B515-D542651EE6E3}" type="presOf" srcId="{FADBDD55-8238-4530-A258-4ACAA524FA08}" destId="{D48FBC67-5419-4071-8CF1-C082159E6F84}" srcOrd="0" destOrd="0" presId="urn:microsoft.com/office/officeart/2005/8/layout/process5"/>
    <dgm:cxn modelId="{543E64F6-D27F-4F8A-A8DB-1A8CEB20D16F}" type="presOf" srcId="{D3371BEB-4B1D-4277-8C60-E36CD6794D67}" destId="{B94E946D-6562-448A-AD71-7F5BA61BFE5C}" srcOrd="1" destOrd="0" presId="urn:microsoft.com/office/officeart/2005/8/layout/process5"/>
    <dgm:cxn modelId="{89BB8164-2EC2-4153-8FD4-503DD2C4AC55}" type="presOf" srcId="{32765A6B-0DCB-4F35-B201-F1D382FB99A5}" destId="{D39929E5-D6CE-4989-9014-343674E9E966}" srcOrd="0" destOrd="0" presId="urn:microsoft.com/office/officeart/2005/8/layout/process5"/>
    <dgm:cxn modelId="{FFBDB9F7-D858-405E-A02C-252039038259}" type="presOf" srcId="{8692308F-F8A3-4E77-A01B-947514EFFE7B}" destId="{DFA2D307-38AC-42A9-AEF1-FA9B4CE81B26}" srcOrd="1" destOrd="0" presId="urn:microsoft.com/office/officeart/2005/8/layout/process5"/>
    <dgm:cxn modelId="{1ABC01CA-567F-4E93-84F7-0B513A121E15}" type="presOf" srcId="{2C673329-85BE-4D30-9608-FED91286C123}" destId="{E886277F-7A3B-489D-9D57-29D03D28CCA0}" srcOrd="0" destOrd="0" presId="urn:microsoft.com/office/officeart/2005/8/layout/process5"/>
    <dgm:cxn modelId="{00FC1C61-45F8-4656-AE46-F80C1EE9A3B5}" type="presOf" srcId="{775EF558-E8A2-4187-8DC9-0813C0F89BDA}" destId="{EECDF2EE-E7A7-41A8-8EC7-12F9C6A054C3}" srcOrd="0" destOrd="0" presId="urn:microsoft.com/office/officeart/2005/8/layout/process5"/>
    <dgm:cxn modelId="{182CDB56-A33A-41CA-A685-5ABF2EF53AC2}" type="presOf" srcId="{2D75D835-9D60-40C7-9244-B44C9155500E}" destId="{82C78DF3-03B3-4AD6-89BC-32B9E0D17035}" srcOrd="0" destOrd="0" presId="urn:microsoft.com/office/officeart/2005/8/layout/process5"/>
    <dgm:cxn modelId="{8F9A94F2-A23E-4930-AE76-C777C122F9EB}" type="presOf" srcId="{1CD56E98-F56E-42B5-8328-859DD8100E44}" destId="{1CFD7CA5-2049-4059-ABEC-B533DA29360E}" srcOrd="0" destOrd="0" presId="urn:microsoft.com/office/officeart/2005/8/layout/process5"/>
    <dgm:cxn modelId="{7B0D4592-9290-4EDF-B642-E90D6D2544B5}" type="presOf" srcId="{B3807D2C-3E25-469A-9C57-93A400B47388}" destId="{6429F131-4857-4F75-A688-0B764F8411F5}" srcOrd="0" destOrd="0" presId="urn:microsoft.com/office/officeart/2005/8/layout/process5"/>
    <dgm:cxn modelId="{3EB3FC05-F3A2-41CE-9B1E-82E53723CE7F}" srcId="{7B3D5C15-07B0-49CC-A6FF-361587103F99}" destId="{32765A6B-0DCB-4F35-B201-F1D382FB99A5}" srcOrd="2" destOrd="0" parTransId="{3F908491-818F-4E41-B846-07413B1EC25F}" sibTransId="{FADBDD55-8238-4530-A258-4ACAA524FA08}"/>
    <dgm:cxn modelId="{8D20832B-5F6B-4050-87F0-3C19A48B23ED}" type="presOf" srcId="{2C673329-85BE-4D30-9608-FED91286C123}" destId="{7C5871C5-73ED-4B05-9ED3-E9CECB447315}" srcOrd="1" destOrd="0" presId="urn:microsoft.com/office/officeart/2005/8/layout/process5"/>
    <dgm:cxn modelId="{E2CB3FCE-95E9-4070-BA8F-E6BF3BEA043A}" type="presOf" srcId="{7B3D5C15-07B0-49CC-A6FF-361587103F99}" destId="{08EA907E-82E1-4A5F-9614-3B0BF120E4A8}" srcOrd="0" destOrd="0" presId="urn:microsoft.com/office/officeart/2005/8/layout/process5"/>
    <dgm:cxn modelId="{7830A35C-02E5-4BCB-AF21-47EA9F4FEB0B}" type="presOf" srcId="{FADBDD55-8238-4530-A258-4ACAA524FA08}" destId="{4404ACC6-9A35-47D1-B2F5-A44712C18331}" srcOrd="1" destOrd="0" presId="urn:microsoft.com/office/officeart/2005/8/layout/process5"/>
    <dgm:cxn modelId="{48A256AE-FDD3-42D3-A50B-FC46AB07CC73}" srcId="{7B3D5C15-07B0-49CC-A6FF-361587103F99}" destId="{1F97506B-CC6C-487F-A2FD-ECA128A21B47}" srcOrd="4" destOrd="0" parTransId="{ECF6E362-26E2-4B25-8931-A0782064C4A0}" sibTransId="{8692308F-F8A3-4E77-A01B-947514EFFE7B}"/>
    <dgm:cxn modelId="{530D36EE-11CB-4297-B5E9-D559C805CCD6}" srcId="{7B3D5C15-07B0-49CC-A6FF-361587103F99}" destId="{2537CF3F-0CA2-4B42-A115-F7ECB59A2BD5}" srcOrd="5" destOrd="0" parTransId="{6092EB26-AA0F-4A67-980F-B90CA5B1B405}" sibTransId="{4D558348-427E-48B9-AC9C-5FB4F28ABBED}"/>
    <dgm:cxn modelId="{AEC1E67D-6DCA-4406-8B50-F1C2E47B44BC}" type="presOf" srcId="{D3371BEB-4B1D-4277-8C60-E36CD6794D67}" destId="{E75D812E-3D19-4A98-9240-1BB7F7D8F26C}" srcOrd="0" destOrd="0" presId="urn:microsoft.com/office/officeart/2005/8/layout/process5"/>
    <dgm:cxn modelId="{B370BEEE-8D13-4F00-BC14-220A447AD6EA}" type="presOf" srcId="{8692308F-F8A3-4E77-A01B-947514EFFE7B}" destId="{42CE3815-FE40-44C2-8973-362F1138C51B}" srcOrd="0" destOrd="0" presId="urn:microsoft.com/office/officeart/2005/8/layout/process5"/>
    <dgm:cxn modelId="{F02E1C42-4767-45FB-AEA8-5D5259098758}" type="presOf" srcId="{2D75D835-9D60-40C7-9244-B44C9155500E}" destId="{657D4B82-BA8F-499B-9D0E-1C6409E76880}" srcOrd="1" destOrd="0" presId="urn:microsoft.com/office/officeart/2005/8/layout/process5"/>
    <dgm:cxn modelId="{DBD7969A-F516-4D2A-8487-00CCD1358535}" srcId="{7B3D5C15-07B0-49CC-A6FF-361587103F99}" destId="{775EF558-E8A2-4187-8DC9-0813C0F89BDA}" srcOrd="1" destOrd="0" parTransId="{A1100EEE-7064-472A-B5D7-1262B8AD6674}" sibTransId="{2D75D835-9D60-40C7-9244-B44C9155500E}"/>
    <dgm:cxn modelId="{F61ED373-4A70-4BAA-9576-D32BB23E6B33}" type="presOf" srcId="{1F97506B-CC6C-487F-A2FD-ECA128A21B47}" destId="{2C33D301-FDF9-4B14-887E-C4444311F158}" srcOrd="0" destOrd="0" presId="urn:microsoft.com/office/officeart/2005/8/layout/process5"/>
    <dgm:cxn modelId="{2450A156-0984-4D2F-A4FA-22AB66E0EB85}" type="presParOf" srcId="{08EA907E-82E1-4A5F-9614-3B0BF120E4A8}" destId="{6429F131-4857-4F75-A688-0B764F8411F5}" srcOrd="0" destOrd="0" presId="urn:microsoft.com/office/officeart/2005/8/layout/process5"/>
    <dgm:cxn modelId="{CF96B300-DF4A-4149-8ECD-49E7E7D28E55}" type="presParOf" srcId="{08EA907E-82E1-4A5F-9614-3B0BF120E4A8}" destId="{E886277F-7A3B-489D-9D57-29D03D28CCA0}" srcOrd="1" destOrd="0" presId="urn:microsoft.com/office/officeart/2005/8/layout/process5"/>
    <dgm:cxn modelId="{F0A40A6B-431C-4D11-9313-4E10999FC1AC}" type="presParOf" srcId="{E886277F-7A3B-489D-9D57-29D03D28CCA0}" destId="{7C5871C5-73ED-4B05-9ED3-E9CECB447315}" srcOrd="0" destOrd="0" presId="urn:microsoft.com/office/officeart/2005/8/layout/process5"/>
    <dgm:cxn modelId="{BBE7BEB7-F438-48C8-81CA-48F9A3767A53}" type="presParOf" srcId="{08EA907E-82E1-4A5F-9614-3B0BF120E4A8}" destId="{EECDF2EE-E7A7-41A8-8EC7-12F9C6A054C3}" srcOrd="2" destOrd="0" presId="urn:microsoft.com/office/officeart/2005/8/layout/process5"/>
    <dgm:cxn modelId="{172B7E43-106C-478A-B6A0-B1A19419CC01}" type="presParOf" srcId="{08EA907E-82E1-4A5F-9614-3B0BF120E4A8}" destId="{82C78DF3-03B3-4AD6-89BC-32B9E0D17035}" srcOrd="3" destOrd="0" presId="urn:microsoft.com/office/officeart/2005/8/layout/process5"/>
    <dgm:cxn modelId="{26CDAA2A-A3BD-4210-9CB7-6BE779929E58}" type="presParOf" srcId="{82C78DF3-03B3-4AD6-89BC-32B9E0D17035}" destId="{657D4B82-BA8F-499B-9D0E-1C6409E76880}" srcOrd="0" destOrd="0" presId="urn:microsoft.com/office/officeart/2005/8/layout/process5"/>
    <dgm:cxn modelId="{0F7A868B-5E26-4C87-A5FC-52BF5385DB01}" type="presParOf" srcId="{08EA907E-82E1-4A5F-9614-3B0BF120E4A8}" destId="{D39929E5-D6CE-4989-9014-343674E9E966}" srcOrd="4" destOrd="0" presId="urn:microsoft.com/office/officeart/2005/8/layout/process5"/>
    <dgm:cxn modelId="{A4BA301B-537E-47BC-BD8A-84C27EC56150}" type="presParOf" srcId="{08EA907E-82E1-4A5F-9614-3B0BF120E4A8}" destId="{D48FBC67-5419-4071-8CF1-C082159E6F84}" srcOrd="5" destOrd="0" presId="urn:microsoft.com/office/officeart/2005/8/layout/process5"/>
    <dgm:cxn modelId="{94FC5AF0-F99E-4197-A3AD-7D5806359BAF}" type="presParOf" srcId="{D48FBC67-5419-4071-8CF1-C082159E6F84}" destId="{4404ACC6-9A35-47D1-B2F5-A44712C18331}" srcOrd="0" destOrd="0" presId="urn:microsoft.com/office/officeart/2005/8/layout/process5"/>
    <dgm:cxn modelId="{40947338-1131-4263-8E54-FC7726E97622}" type="presParOf" srcId="{08EA907E-82E1-4A5F-9614-3B0BF120E4A8}" destId="{1CFD7CA5-2049-4059-ABEC-B533DA29360E}" srcOrd="6" destOrd="0" presId="urn:microsoft.com/office/officeart/2005/8/layout/process5"/>
    <dgm:cxn modelId="{16A76A9E-6171-4FAB-8B3B-F62B9609B1AF}" type="presParOf" srcId="{08EA907E-82E1-4A5F-9614-3B0BF120E4A8}" destId="{E75D812E-3D19-4A98-9240-1BB7F7D8F26C}" srcOrd="7" destOrd="0" presId="urn:microsoft.com/office/officeart/2005/8/layout/process5"/>
    <dgm:cxn modelId="{A0E95ED5-5585-4ED6-957C-CD726717A3E4}" type="presParOf" srcId="{E75D812E-3D19-4A98-9240-1BB7F7D8F26C}" destId="{B94E946D-6562-448A-AD71-7F5BA61BFE5C}" srcOrd="0" destOrd="0" presId="urn:microsoft.com/office/officeart/2005/8/layout/process5"/>
    <dgm:cxn modelId="{61B87AB9-352C-41AF-9A83-629027693758}" type="presParOf" srcId="{08EA907E-82E1-4A5F-9614-3B0BF120E4A8}" destId="{2C33D301-FDF9-4B14-887E-C4444311F158}" srcOrd="8" destOrd="0" presId="urn:microsoft.com/office/officeart/2005/8/layout/process5"/>
    <dgm:cxn modelId="{5551DF25-4B28-428B-96F5-C365E0A4AD65}" type="presParOf" srcId="{08EA907E-82E1-4A5F-9614-3B0BF120E4A8}" destId="{42CE3815-FE40-44C2-8973-362F1138C51B}" srcOrd="9" destOrd="0" presId="urn:microsoft.com/office/officeart/2005/8/layout/process5"/>
    <dgm:cxn modelId="{3860755D-67B9-4286-B3BF-D1B0CEBBE52A}" type="presParOf" srcId="{42CE3815-FE40-44C2-8973-362F1138C51B}" destId="{DFA2D307-38AC-42A9-AEF1-FA9B4CE81B26}" srcOrd="0" destOrd="0" presId="urn:microsoft.com/office/officeart/2005/8/layout/process5"/>
    <dgm:cxn modelId="{4341E86A-A7AA-4CBF-9E60-401B3FBA0286}" type="presParOf" srcId="{08EA907E-82E1-4A5F-9614-3B0BF120E4A8}" destId="{7ADE6776-AF65-4D55-9E87-8780B7A232E9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9DB860-08C5-4E1E-AFB1-620EBE8D9E33}" type="doc">
      <dgm:prSet loTypeId="urn:microsoft.com/office/officeart/2005/8/layout/hierarchy3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17EDD82-C504-463C-9B50-077B8A1A5A2A}">
      <dgm:prSet phldrT="[Texto]" custT="1"/>
      <dgm:spPr/>
      <dgm:t>
        <a:bodyPr/>
        <a:lstStyle/>
        <a:p>
          <a:r>
            <a:rPr lang="es-MX" sz="3200" b="1" i="0" dirty="0" smtClean="0">
              <a:latin typeface="+mj-lt"/>
            </a:rPr>
            <a:t>Hechos</a:t>
          </a:r>
        </a:p>
      </dgm:t>
    </dgm:pt>
    <dgm:pt modelId="{B2CDBCA6-46BE-4F00-B252-D91EB342BDB9}" type="parTrans" cxnId="{F8571025-4C12-41DD-89E2-FAE9B16298FD}">
      <dgm:prSet/>
      <dgm:spPr/>
      <dgm:t>
        <a:bodyPr/>
        <a:lstStyle/>
        <a:p>
          <a:endParaRPr lang="en-US"/>
        </a:p>
      </dgm:t>
    </dgm:pt>
    <dgm:pt modelId="{1E4A962E-A6DF-4CD4-8038-F703916E8EA6}" type="sibTrans" cxnId="{F8571025-4C12-41DD-89E2-FAE9B16298FD}">
      <dgm:prSet/>
      <dgm:spPr/>
      <dgm:t>
        <a:bodyPr/>
        <a:lstStyle/>
        <a:p>
          <a:endParaRPr lang="en-US"/>
        </a:p>
      </dgm:t>
    </dgm:pt>
    <dgm:pt modelId="{9F14AC82-11C9-431B-9A65-E12A1C94D31A}">
      <dgm:prSet phldrT="[Texto]" custT="1"/>
      <dgm:spPr/>
      <dgm:t>
        <a:bodyPr/>
        <a:lstStyle/>
        <a:p>
          <a:r>
            <a:rPr lang="es-MX" sz="2000" b="1" dirty="0" smtClean="0">
              <a:latin typeface="+mj-lt"/>
            </a:rPr>
            <a:t>Admisibilidad:</a:t>
          </a:r>
        </a:p>
        <a:p>
          <a:r>
            <a:rPr lang="es-MX" sz="2000" b="1" dirty="0" smtClean="0">
              <a:latin typeface="+mj-lt"/>
            </a:rPr>
            <a:t>Se analizan conforme a la posición de las partes</a:t>
          </a:r>
          <a:endParaRPr lang="en-US" sz="2000" b="1" dirty="0">
            <a:latin typeface="+mj-lt"/>
          </a:endParaRPr>
        </a:p>
      </dgm:t>
    </dgm:pt>
    <dgm:pt modelId="{DF598735-A8DF-404E-849E-2502FEF099D0}" type="parTrans" cxnId="{F1609F3E-4F83-4BEB-9F6E-C0EECC98F6D9}">
      <dgm:prSet/>
      <dgm:spPr/>
      <dgm:t>
        <a:bodyPr/>
        <a:lstStyle/>
        <a:p>
          <a:endParaRPr lang="en-US"/>
        </a:p>
      </dgm:t>
    </dgm:pt>
    <dgm:pt modelId="{35FBD531-3417-45A5-9711-65FABA048777}" type="sibTrans" cxnId="{F1609F3E-4F83-4BEB-9F6E-C0EECC98F6D9}">
      <dgm:prSet/>
      <dgm:spPr/>
      <dgm:t>
        <a:bodyPr/>
        <a:lstStyle/>
        <a:p>
          <a:endParaRPr lang="en-US"/>
        </a:p>
      </dgm:t>
    </dgm:pt>
    <dgm:pt modelId="{2D125164-DF6C-4D6B-BD44-B7D1EED7B1BF}">
      <dgm:prSet phldrT="[Texto]" custT="1"/>
      <dgm:spPr/>
      <dgm:t>
        <a:bodyPr/>
        <a:lstStyle/>
        <a:p>
          <a:r>
            <a:rPr lang="es-MX" sz="2000" b="1" dirty="0" smtClean="0">
              <a:latin typeface="+mj-lt"/>
            </a:rPr>
            <a:t>Fondo:</a:t>
          </a:r>
        </a:p>
        <a:p>
          <a:r>
            <a:rPr lang="es-MX" sz="2000" b="1" dirty="0" smtClean="0">
              <a:latin typeface="+mj-lt"/>
            </a:rPr>
            <a:t>Se analizan conforme a las pruebas aportadas</a:t>
          </a:r>
          <a:endParaRPr lang="en-US" sz="2000" b="1" dirty="0">
            <a:latin typeface="+mj-lt"/>
          </a:endParaRPr>
        </a:p>
      </dgm:t>
    </dgm:pt>
    <dgm:pt modelId="{AA0550F4-7A10-40A0-8F41-97C1EEF985C7}" type="parTrans" cxnId="{7D542054-4438-4F00-BD24-0DA7A1F89CEC}">
      <dgm:prSet/>
      <dgm:spPr/>
      <dgm:t>
        <a:bodyPr/>
        <a:lstStyle/>
        <a:p>
          <a:endParaRPr lang="en-US"/>
        </a:p>
      </dgm:t>
    </dgm:pt>
    <dgm:pt modelId="{AC35C51E-1123-46D5-8726-3538CD63C739}" type="sibTrans" cxnId="{7D542054-4438-4F00-BD24-0DA7A1F89CEC}">
      <dgm:prSet/>
      <dgm:spPr/>
      <dgm:t>
        <a:bodyPr/>
        <a:lstStyle/>
        <a:p>
          <a:endParaRPr lang="en-US"/>
        </a:p>
      </dgm:t>
    </dgm:pt>
    <dgm:pt modelId="{ADE75CE3-1213-46AE-9EB9-604A33ABA01F}">
      <dgm:prSet phldrT="[Texto]" custT="1"/>
      <dgm:spPr/>
      <dgm:t>
        <a:bodyPr/>
        <a:lstStyle/>
        <a:p>
          <a:r>
            <a:rPr lang="es-MX" sz="3200" b="1" i="0" dirty="0" smtClean="0">
              <a:latin typeface="+mj-lt"/>
            </a:rPr>
            <a:t>Derecho</a:t>
          </a:r>
          <a:endParaRPr lang="en-US" sz="2400" b="1" i="0" dirty="0">
            <a:latin typeface="+mj-lt"/>
          </a:endParaRPr>
        </a:p>
      </dgm:t>
    </dgm:pt>
    <dgm:pt modelId="{138E87B2-4394-4AE4-9796-88309C154A19}" type="parTrans" cxnId="{AB746BFB-6B69-4B7F-88BA-2052CE779046}">
      <dgm:prSet/>
      <dgm:spPr/>
      <dgm:t>
        <a:bodyPr/>
        <a:lstStyle/>
        <a:p>
          <a:endParaRPr lang="en-US"/>
        </a:p>
      </dgm:t>
    </dgm:pt>
    <dgm:pt modelId="{657CCCE5-9586-4876-B21F-FC991E7B77C9}" type="sibTrans" cxnId="{AB746BFB-6B69-4B7F-88BA-2052CE779046}">
      <dgm:prSet/>
      <dgm:spPr/>
      <dgm:t>
        <a:bodyPr/>
        <a:lstStyle/>
        <a:p>
          <a:endParaRPr lang="en-US"/>
        </a:p>
      </dgm:t>
    </dgm:pt>
    <dgm:pt modelId="{1C4A903B-D9C8-4BD1-B5D4-7896D8B2217C}">
      <dgm:prSet phldrT="[Texto]" custT="1"/>
      <dgm:spPr/>
      <dgm:t>
        <a:bodyPr/>
        <a:lstStyle/>
        <a:p>
          <a:r>
            <a:rPr lang="es-MX" sz="2400" b="1" dirty="0" smtClean="0">
              <a:latin typeface="+mj-lt"/>
            </a:rPr>
            <a:t>Se analiza si los hechos probados violan DDHH en la CADH u otros tratados interamericanos</a:t>
          </a:r>
          <a:endParaRPr lang="en-US" sz="2400" b="1" dirty="0">
            <a:latin typeface="+mj-lt"/>
          </a:endParaRPr>
        </a:p>
      </dgm:t>
    </dgm:pt>
    <dgm:pt modelId="{7D729096-C04C-4C46-B1A9-64B52DDE8B12}" type="parTrans" cxnId="{5FE0EF67-2F19-475E-BE56-296E8549F2AD}">
      <dgm:prSet/>
      <dgm:spPr/>
      <dgm:t>
        <a:bodyPr/>
        <a:lstStyle/>
        <a:p>
          <a:endParaRPr lang="en-US"/>
        </a:p>
      </dgm:t>
    </dgm:pt>
    <dgm:pt modelId="{A8B85AF5-3880-4853-84FB-9D73666779F3}" type="sibTrans" cxnId="{5FE0EF67-2F19-475E-BE56-296E8549F2AD}">
      <dgm:prSet/>
      <dgm:spPr/>
      <dgm:t>
        <a:bodyPr/>
        <a:lstStyle/>
        <a:p>
          <a:endParaRPr lang="en-US"/>
        </a:p>
      </dgm:t>
    </dgm:pt>
    <dgm:pt modelId="{CE2DC13B-462B-42C0-B090-087D635378AA}" type="pres">
      <dgm:prSet presAssocID="{799DB860-08C5-4E1E-AFB1-620EBE8D9E3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1FA029FE-9B4C-481B-B2D1-DE34346AB4C0}" type="pres">
      <dgm:prSet presAssocID="{E17EDD82-C504-463C-9B50-077B8A1A5A2A}" presName="root" presStyleCnt="0"/>
      <dgm:spPr/>
    </dgm:pt>
    <dgm:pt modelId="{0B58EE57-7747-4454-B87A-2C2DFF6E0CFC}" type="pres">
      <dgm:prSet presAssocID="{E17EDD82-C504-463C-9B50-077B8A1A5A2A}" presName="rootComposite" presStyleCnt="0"/>
      <dgm:spPr/>
    </dgm:pt>
    <dgm:pt modelId="{18010B3B-1C4B-44E7-BBFF-C4EFF6807934}" type="pres">
      <dgm:prSet presAssocID="{E17EDD82-C504-463C-9B50-077B8A1A5A2A}" presName="rootText" presStyleLbl="node1" presStyleIdx="0" presStyleCnt="2" custScaleX="95884" custScaleY="82789" custLinFactNeighborX="-32419" custLinFactNeighborY="-3527"/>
      <dgm:spPr/>
      <dgm:t>
        <a:bodyPr/>
        <a:lstStyle/>
        <a:p>
          <a:endParaRPr lang="en-US"/>
        </a:p>
      </dgm:t>
    </dgm:pt>
    <dgm:pt modelId="{1948129A-00F6-49CD-B614-1B5DCA8DFA11}" type="pres">
      <dgm:prSet presAssocID="{E17EDD82-C504-463C-9B50-077B8A1A5A2A}" presName="rootConnector" presStyleLbl="node1" presStyleIdx="0" presStyleCnt="2"/>
      <dgm:spPr/>
      <dgm:t>
        <a:bodyPr/>
        <a:lstStyle/>
        <a:p>
          <a:endParaRPr lang="es-MX"/>
        </a:p>
      </dgm:t>
    </dgm:pt>
    <dgm:pt modelId="{10BA86C7-B440-4342-ADC2-6DAE8DF8AAAF}" type="pres">
      <dgm:prSet presAssocID="{E17EDD82-C504-463C-9B50-077B8A1A5A2A}" presName="childShape" presStyleCnt="0"/>
      <dgm:spPr/>
    </dgm:pt>
    <dgm:pt modelId="{38680BB1-26F5-487E-A7B0-5A432B90BF40}" type="pres">
      <dgm:prSet presAssocID="{DF598735-A8DF-404E-849E-2502FEF099D0}" presName="Name13" presStyleLbl="parChTrans1D2" presStyleIdx="0" presStyleCnt="3"/>
      <dgm:spPr/>
      <dgm:t>
        <a:bodyPr/>
        <a:lstStyle/>
        <a:p>
          <a:endParaRPr lang="es-MX"/>
        </a:p>
      </dgm:t>
    </dgm:pt>
    <dgm:pt modelId="{BE6B1B8E-6A38-4252-8DEC-DCC77076879D}" type="pres">
      <dgm:prSet presAssocID="{9F14AC82-11C9-431B-9A65-E12A1C94D31A}" presName="childText" presStyleLbl="bgAcc1" presStyleIdx="0" presStyleCnt="3" custScaleX="156134" custScaleY="112783" custLinFactNeighborX="-27423" custLinFactNeighborY="-22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2D5899-DE15-4828-A1D5-2F16DF13912F}" type="pres">
      <dgm:prSet presAssocID="{AA0550F4-7A10-40A0-8F41-97C1EEF985C7}" presName="Name13" presStyleLbl="parChTrans1D2" presStyleIdx="1" presStyleCnt="3"/>
      <dgm:spPr/>
      <dgm:t>
        <a:bodyPr/>
        <a:lstStyle/>
        <a:p>
          <a:endParaRPr lang="es-MX"/>
        </a:p>
      </dgm:t>
    </dgm:pt>
    <dgm:pt modelId="{DDA495EF-D233-4F63-946F-75D5A0DF525E}" type="pres">
      <dgm:prSet presAssocID="{2D125164-DF6C-4D6B-BD44-B7D1EED7B1BF}" presName="childText" presStyleLbl="bgAcc1" presStyleIdx="1" presStyleCnt="3" custScaleX="152245" custScaleY="114105" custLinFactNeighborX="-27423" custLinFactNeighborY="-48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906621-616C-4CE8-A64D-0A7DE4DF3611}" type="pres">
      <dgm:prSet presAssocID="{ADE75CE3-1213-46AE-9EB9-604A33ABA01F}" presName="root" presStyleCnt="0"/>
      <dgm:spPr/>
    </dgm:pt>
    <dgm:pt modelId="{A899F20E-6683-4A2D-A6E6-54610C8682B0}" type="pres">
      <dgm:prSet presAssocID="{ADE75CE3-1213-46AE-9EB9-604A33ABA01F}" presName="rootComposite" presStyleCnt="0"/>
      <dgm:spPr/>
    </dgm:pt>
    <dgm:pt modelId="{D0C7F34E-0C4C-47F4-848A-3D177A42F5EA}" type="pres">
      <dgm:prSet presAssocID="{ADE75CE3-1213-46AE-9EB9-604A33ABA01F}" presName="rootText" presStyleLbl="node1" presStyleIdx="1" presStyleCnt="2" custScaleX="90214" custScaleY="88694" custLinFactNeighborX="-3982" custLinFactNeighborY="-6054"/>
      <dgm:spPr/>
      <dgm:t>
        <a:bodyPr/>
        <a:lstStyle/>
        <a:p>
          <a:endParaRPr lang="en-US"/>
        </a:p>
      </dgm:t>
    </dgm:pt>
    <dgm:pt modelId="{A984FA41-351F-489D-BBF8-2531F128D46F}" type="pres">
      <dgm:prSet presAssocID="{ADE75CE3-1213-46AE-9EB9-604A33ABA01F}" presName="rootConnector" presStyleLbl="node1" presStyleIdx="1" presStyleCnt="2"/>
      <dgm:spPr/>
      <dgm:t>
        <a:bodyPr/>
        <a:lstStyle/>
        <a:p>
          <a:endParaRPr lang="es-MX"/>
        </a:p>
      </dgm:t>
    </dgm:pt>
    <dgm:pt modelId="{C8464487-900F-46EC-8269-DBCB367003D7}" type="pres">
      <dgm:prSet presAssocID="{ADE75CE3-1213-46AE-9EB9-604A33ABA01F}" presName="childShape" presStyleCnt="0"/>
      <dgm:spPr/>
    </dgm:pt>
    <dgm:pt modelId="{A5C6968D-0614-4B88-A692-5A69798F403C}" type="pres">
      <dgm:prSet presAssocID="{7D729096-C04C-4C46-B1A9-64B52DDE8B12}" presName="Name13" presStyleLbl="parChTrans1D2" presStyleIdx="2" presStyleCnt="3"/>
      <dgm:spPr/>
      <dgm:t>
        <a:bodyPr/>
        <a:lstStyle/>
        <a:p>
          <a:endParaRPr lang="es-MX"/>
        </a:p>
      </dgm:t>
    </dgm:pt>
    <dgm:pt modelId="{9A8EAD25-16C8-4D8A-A3FB-EFB22FE72733}" type="pres">
      <dgm:prSet presAssocID="{1C4A903B-D9C8-4BD1-B5D4-7896D8B2217C}" presName="childText" presStyleLbl="bgAcc1" presStyleIdx="2" presStyleCnt="3" custScaleX="157348" custScaleY="209912" custLinFactNeighborX="5518" custLinFactNeighborY="-89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542054-4438-4F00-BD24-0DA7A1F89CEC}" srcId="{E17EDD82-C504-463C-9B50-077B8A1A5A2A}" destId="{2D125164-DF6C-4D6B-BD44-B7D1EED7B1BF}" srcOrd="1" destOrd="0" parTransId="{AA0550F4-7A10-40A0-8F41-97C1EEF985C7}" sibTransId="{AC35C51E-1123-46D5-8726-3538CD63C739}"/>
    <dgm:cxn modelId="{F8571025-4C12-41DD-89E2-FAE9B16298FD}" srcId="{799DB860-08C5-4E1E-AFB1-620EBE8D9E33}" destId="{E17EDD82-C504-463C-9B50-077B8A1A5A2A}" srcOrd="0" destOrd="0" parTransId="{B2CDBCA6-46BE-4F00-B252-D91EB342BDB9}" sibTransId="{1E4A962E-A6DF-4CD4-8038-F703916E8EA6}"/>
    <dgm:cxn modelId="{47AE152E-9B25-420E-9993-6A1AA8BC809C}" type="presOf" srcId="{DF598735-A8DF-404E-849E-2502FEF099D0}" destId="{38680BB1-26F5-487E-A7B0-5A432B90BF40}" srcOrd="0" destOrd="0" presId="urn:microsoft.com/office/officeart/2005/8/layout/hierarchy3"/>
    <dgm:cxn modelId="{5AED7AED-C768-4064-943E-232F397BC330}" type="presOf" srcId="{ADE75CE3-1213-46AE-9EB9-604A33ABA01F}" destId="{A984FA41-351F-489D-BBF8-2531F128D46F}" srcOrd="1" destOrd="0" presId="urn:microsoft.com/office/officeart/2005/8/layout/hierarchy3"/>
    <dgm:cxn modelId="{F1609F3E-4F83-4BEB-9F6E-C0EECC98F6D9}" srcId="{E17EDD82-C504-463C-9B50-077B8A1A5A2A}" destId="{9F14AC82-11C9-431B-9A65-E12A1C94D31A}" srcOrd="0" destOrd="0" parTransId="{DF598735-A8DF-404E-849E-2502FEF099D0}" sibTransId="{35FBD531-3417-45A5-9711-65FABA048777}"/>
    <dgm:cxn modelId="{314D9059-F207-4F59-B535-99E9FEC8AE96}" type="presOf" srcId="{AA0550F4-7A10-40A0-8F41-97C1EEF985C7}" destId="{ED2D5899-DE15-4828-A1D5-2F16DF13912F}" srcOrd="0" destOrd="0" presId="urn:microsoft.com/office/officeart/2005/8/layout/hierarchy3"/>
    <dgm:cxn modelId="{5FE0EF67-2F19-475E-BE56-296E8549F2AD}" srcId="{ADE75CE3-1213-46AE-9EB9-604A33ABA01F}" destId="{1C4A903B-D9C8-4BD1-B5D4-7896D8B2217C}" srcOrd="0" destOrd="0" parTransId="{7D729096-C04C-4C46-B1A9-64B52DDE8B12}" sibTransId="{A8B85AF5-3880-4853-84FB-9D73666779F3}"/>
    <dgm:cxn modelId="{3780D245-2095-4B98-9DE6-EDB188618E21}" type="presOf" srcId="{9F14AC82-11C9-431B-9A65-E12A1C94D31A}" destId="{BE6B1B8E-6A38-4252-8DEC-DCC77076879D}" srcOrd="0" destOrd="0" presId="urn:microsoft.com/office/officeart/2005/8/layout/hierarchy3"/>
    <dgm:cxn modelId="{D398D038-9604-40CC-91BF-E29EDD663CA6}" type="presOf" srcId="{2D125164-DF6C-4D6B-BD44-B7D1EED7B1BF}" destId="{DDA495EF-D233-4F63-946F-75D5A0DF525E}" srcOrd="0" destOrd="0" presId="urn:microsoft.com/office/officeart/2005/8/layout/hierarchy3"/>
    <dgm:cxn modelId="{A6BDA79D-5B25-4FC7-B1E2-C76E7D3C67E0}" type="presOf" srcId="{7D729096-C04C-4C46-B1A9-64B52DDE8B12}" destId="{A5C6968D-0614-4B88-A692-5A69798F403C}" srcOrd="0" destOrd="0" presId="urn:microsoft.com/office/officeart/2005/8/layout/hierarchy3"/>
    <dgm:cxn modelId="{CABFB174-FA39-400A-AC61-10D833292AA2}" type="presOf" srcId="{799DB860-08C5-4E1E-AFB1-620EBE8D9E33}" destId="{CE2DC13B-462B-42C0-B090-087D635378AA}" srcOrd="0" destOrd="0" presId="urn:microsoft.com/office/officeart/2005/8/layout/hierarchy3"/>
    <dgm:cxn modelId="{B0DFD71E-546A-4E75-AA52-BCC26A24B0B2}" type="presOf" srcId="{1C4A903B-D9C8-4BD1-B5D4-7896D8B2217C}" destId="{9A8EAD25-16C8-4D8A-A3FB-EFB22FE72733}" srcOrd="0" destOrd="0" presId="urn:microsoft.com/office/officeart/2005/8/layout/hierarchy3"/>
    <dgm:cxn modelId="{AB746BFB-6B69-4B7F-88BA-2052CE779046}" srcId="{799DB860-08C5-4E1E-AFB1-620EBE8D9E33}" destId="{ADE75CE3-1213-46AE-9EB9-604A33ABA01F}" srcOrd="1" destOrd="0" parTransId="{138E87B2-4394-4AE4-9796-88309C154A19}" sibTransId="{657CCCE5-9586-4876-B21F-FC991E7B77C9}"/>
    <dgm:cxn modelId="{9C434176-D043-416B-A033-1114B279C482}" type="presOf" srcId="{E17EDD82-C504-463C-9B50-077B8A1A5A2A}" destId="{18010B3B-1C4B-44E7-BBFF-C4EFF6807934}" srcOrd="0" destOrd="0" presId="urn:microsoft.com/office/officeart/2005/8/layout/hierarchy3"/>
    <dgm:cxn modelId="{83D34526-7EFE-4266-8E72-E48A54A26BF4}" type="presOf" srcId="{ADE75CE3-1213-46AE-9EB9-604A33ABA01F}" destId="{D0C7F34E-0C4C-47F4-848A-3D177A42F5EA}" srcOrd="0" destOrd="0" presId="urn:microsoft.com/office/officeart/2005/8/layout/hierarchy3"/>
    <dgm:cxn modelId="{0B95C0D9-83FE-40DA-B200-5549A0DCFF3A}" type="presOf" srcId="{E17EDD82-C504-463C-9B50-077B8A1A5A2A}" destId="{1948129A-00F6-49CD-B614-1B5DCA8DFA11}" srcOrd="1" destOrd="0" presId="urn:microsoft.com/office/officeart/2005/8/layout/hierarchy3"/>
    <dgm:cxn modelId="{153F15FB-F251-439A-8457-03D0CF164CF1}" type="presParOf" srcId="{CE2DC13B-462B-42C0-B090-087D635378AA}" destId="{1FA029FE-9B4C-481B-B2D1-DE34346AB4C0}" srcOrd="0" destOrd="0" presId="urn:microsoft.com/office/officeart/2005/8/layout/hierarchy3"/>
    <dgm:cxn modelId="{021F2D56-86FB-48B7-AEE5-7D2A59B19B54}" type="presParOf" srcId="{1FA029FE-9B4C-481B-B2D1-DE34346AB4C0}" destId="{0B58EE57-7747-4454-B87A-2C2DFF6E0CFC}" srcOrd="0" destOrd="0" presId="urn:microsoft.com/office/officeart/2005/8/layout/hierarchy3"/>
    <dgm:cxn modelId="{F372E66C-6D2B-4957-AB8D-4D2DD5641F0F}" type="presParOf" srcId="{0B58EE57-7747-4454-B87A-2C2DFF6E0CFC}" destId="{18010B3B-1C4B-44E7-BBFF-C4EFF6807934}" srcOrd="0" destOrd="0" presId="urn:microsoft.com/office/officeart/2005/8/layout/hierarchy3"/>
    <dgm:cxn modelId="{58B961FD-651D-41A2-AF12-89FA132CBF85}" type="presParOf" srcId="{0B58EE57-7747-4454-B87A-2C2DFF6E0CFC}" destId="{1948129A-00F6-49CD-B614-1B5DCA8DFA11}" srcOrd="1" destOrd="0" presId="urn:microsoft.com/office/officeart/2005/8/layout/hierarchy3"/>
    <dgm:cxn modelId="{AEB7EFA2-5DC5-4B17-9F2A-85C919FD51EA}" type="presParOf" srcId="{1FA029FE-9B4C-481B-B2D1-DE34346AB4C0}" destId="{10BA86C7-B440-4342-ADC2-6DAE8DF8AAAF}" srcOrd="1" destOrd="0" presId="urn:microsoft.com/office/officeart/2005/8/layout/hierarchy3"/>
    <dgm:cxn modelId="{F5C47E21-D064-4D06-9531-542AC62CC9CB}" type="presParOf" srcId="{10BA86C7-B440-4342-ADC2-6DAE8DF8AAAF}" destId="{38680BB1-26F5-487E-A7B0-5A432B90BF40}" srcOrd="0" destOrd="0" presId="urn:microsoft.com/office/officeart/2005/8/layout/hierarchy3"/>
    <dgm:cxn modelId="{52745322-80FA-482C-8C97-98637005B1CB}" type="presParOf" srcId="{10BA86C7-B440-4342-ADC2-6DAE8DF8AAAF}" destId="{BE6B1B8E-6A38-4252-8DEC-DCC77076879D}" srcOrd="1" destOrd="0" presId="urn:microsoft.com/office/officeart/2005/8/layout/hierarchy3"/>
    <dgm:cxn modelId="{FC5CC1C8-F10C-47F6-8FDD-68AA24F075E0}" type="presParOf" srcId="{10BA86C7-B440-4342-ADC2-6DAE8DF8AAAF}" destId="{ED2D5899-DE15-4828-A1D5-2F16DF13912F}" srcOrd="2" destOrd="0" presId="urn:microsoft.com/office/officeart/2005/8/layout/hierarchy3"/>
    <dgm:cxn modelId="{4743E3F5-ABCA-4709-BFE4-71D9AF6D581F}" type="presParOf" srcId="{10BA86C7-B440-4342-ADC2-6DAE8DF8AAAF}" destId="{DDA495EF-D233-4F63-946F-75D5A0DF525E}" srcOrd="3" destOrd="0" presId="urn:microsoft.com/office/officeart/2005/8/layout/hierarchy3"/>
    <dgm:cxn modelId="{10155533-363C-45CA-8635-D261E8430EEB}" type="presParOf" srcId="{CE2DC13B-462B-42C0-B090-087D635378AA}" destId="{98906621-616C-4CE8-A64D-0A7DE4DF3611}" srcOrd="1" destOrd="0" presId="urn:microsoft.com/office/officeart/2005/8/layout/hierarchy3"/>
    <dgm:cxn modelId="{17E8A931-79C0-42EE-82FB-C1813D8DFD3A}" type="presParOf" srcId="{98906621-616C-4CE8-A64D-0A7DE4DF3611}" destId="{A899F20E-6683-4A2D-A6E6-54610C8682B0}" srcOrd="0" destOrd="0" presId="urn:microsoft.com/office/officeart/2005/8/layout/hierarchy3"/>
    <dgm:cxn modelId="{4B04F497-09BA-4E8D-A352-A8718538F450}" type="presParOf" srcId="{A899F20E-6683-4A2D-A6E6-54610C8682B0}" destId="{D0C7F34E-0C4C-47F4-848A-3D177A42F5EA}" srcOrd="0" destOrd="0" presId="urn:microsoft.com/office/officeart/2005/8/layout/hierarchy3"/>
    <dgm:cxn modelId="{C8787944-C8DF-4A99-8886-539ADE3AE1BE}" type="presParOf" srcId="{A899F20E-6683-4A2D-A6E6-54610C8682B0}" destId="{A984FA41-351F-489D-BBF8-2531F128D46F}" srcOrd="1" destOrd="0" presId="urn:microsoft.com/office/officeart/2005/8/layout/hierarchy3"/>
    <dgm:cxn modelId="{2B189FD0-A6C5-40DB-92E6-F94FAEBF9E26}" type="presParOf" srcId="{98906621-616C-4CE8-A64D-0A7DE4DF3611}" destId="{C8464487-900F-46EC-8269-DBCB367003D7}" srcOrd="1" destOrd="0" presId="urn:microsoft.com/office/officeart/2005/8/layout/hierarchy3"/>
    <dgm:cxn modelId="{CA84DB58-CE1D-4091-8064-210E7C8E89C5}" type="presParOf" srcId="{C8464487-900F-46EC-8269-DBCB367003D7}" destId="{A5C6968D-0614-4B88-A692-5A69798F403C}" srcOrd="0" destOrd="0" presId="urn:microsoft.com/office/officeart/2005/8/layout/hierarchy3"/>
    <dgm:cxn modelId="{12596448-3F99-492E-9531-594E1AAAD3D0}" type="presParOf" srcId="{C8464487-900F-46EC-8269-DBCB367003D7}" destId="{9A8EAD25-16C8-4D8A-A3FB-EFB22FE7273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FDF069-C72E-444F-A387-F5EBF8B93D8F}">
      <dsp:nvSpPr>
        <dsp:cNvPr id="0" name=""/>
        <dsp:cNvSpPr/>
      </dsp:nvSpPr>
      <dsp:spPr>
        <a:xfrm rot="5400000">
          <a:off x="-215823" y="215823"/>
          <a:ext cx="1438823" cy="1007176"/>
        </a:xfrm>
        <a:prstGeom prst="chevron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1959</a:t>
          </a:r>
        </a:p>
      </dsp:txBody>
      <dsp:txXfrm rot="-5400000">
        <a:off x="1" y="503587"/>
        <a:ext cx="1007176" cy="431647"/>
      </dsp:txXfrm>
    </dsp:sp>
    <dsp:sp modelId="{BC6E999B-C76F-4D63-BA9B-8A9F5791ED5B}">
      <dsp:nvSpPr>
        <dsp:cNvPr id="0" name=""/>
        <dsp:cNvSpPr/>
      </dsp:nvSpPr>
      <dsp:spPr>
        <a:xfrm rot="5400000">
          <a:off x="4150770" y="-3139979"/>
          <a:ext cx="935235" cy="7222423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Se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crea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la CIDH, a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pesar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de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que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todavía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no se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empezaba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a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elaborar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la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Convención</a:t>
          </a:r>
          <a:endParaRPr lang="en-US" sz="2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sp:txBody>
      <dsp:txXfrm rot="-5400000">
        <a:off x="1007176" y="49269"/>
        <a:ext cx="7176769" cy="843927"/>
      </dsp:txXfrm>
    </dsp:sp>
    <dsp:sp modelId="{F7A7E42A-B39B-41E2-A01E-FB1C063FD187}">
      <dsp:nvSpPr>
        <dsp:cNvPr id="0" name=""/>
        <dsp:cNvSpPr/>
      </dsp:nvSpPr>
      <dsp:spPr>
        <a:xfrm rot="5400000">
          <a:off x="-215823" y="1513617"/>
          <a:ext cx="1438823" cy="1007176"/>
        </a:xfrm>
        <a:prstGeom prst="chevron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1960</a:t>
          </a:r>
        </a:p>
      </dsp:txBody>
      <dsp:txXfrm rot="-5400000">
        <a:off x="1" y="1801381"/>
        <a:ext cx="1007176" cy="431647"/>
      </dsp:txXfrm>
    </dsp:sp>
    <dsp:sp modelId="{B5EE2CE9-1A1F-4FD4-92D2-8E4B89DA5AED}">
      <dsp:nvSpPr>
        <dsp:cNvPr id="0" name=""/>
        <dsp:cNvSpPr/>
      </dsp:nvSpPr>
      <dsp:spPr>
        <a:xfrm rot="5400000">
          <a:off x="4150770" y="-1845799"/>
          <a:ext cx="935235" cy="7222423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Primer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periodo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de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sesiones</a:t>
          </a:r>
          <a:endParaRPr lang="en-US" sz="2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Expansión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de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funciones</a:t>
          </a:r>
          <a:r>
            <a:rPr lang="en-US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 y </a:t>
          </a:r>
          <a:r>
            <a:rPr lang="en-US" sz="2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atribuciones</a:t>
          </a:r>
          <a:endParaRPr lang="en-US" sz="2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sp:txBody>
      <dsp:txXfrm rot="-5400000">
        <a:off x="1007176" y="1343449"/>
        <a:ext cx="7176769" cy="843927"/>
      </dsp:txXfrm>
    </dsp:sp>
    <dsp:sp modelId="{EDE9C72C-F47E-4D9B-ABC3-F0C48E8E0BD6}">
      <dsp:nvSpPr>
        <dsp:cNvPr id="0" name=""/>
        <dsp:cNvSpPr/>
      </dsp:nvSpPr>
      <dsp:spPr>
        <a:xfrm rot="5400000">
          <a:off x="-215823" y="2807797"/>
          <a:ext cx="1438823" cy="1007176"/>
        </a:xfrm>
        <a:prstGeom prst="chevron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1962</a:t>
          </a:r>
        </a:p>
      </dsp:txBody>
      <dsp:txXfrm rot="-5400000">
        <a:off x="1" y="3095561"/>
        <a:ext cx="1007176" cy="431647"/>
      </dsp:txXfrm>
    </dsp:sp>
    <dsp:sp modelId="{EA4E6BE0-C69F-4241-AD9A-603FCA69919E}">
      <dsp:nvSpPr>
        <dsp:cNvPr id="0" name=""/>
        <dsp:cNvSpPr/>
      </dsp:nvSpPr>
      <dsp:spPr>
        <a:xfrm rot="5400000">
          <a:off x="4150770" y="-551619"/>
          <a:ext cx="935235" cy="7222423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400" b="1" i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Visitas </a:t>
          </a:r>
          <a:r>
            <a:rPr lang="es-MX" sz="2400" b="1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in situ </a:t>
          </a:r>
          <a:r>
            <a:rPr lang="es-MX" sz="2400" b="1" i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rPr>
            <a:t>a varios países</a:t>
          </a:r>
          <a:endParaRPr lang="en-US" sz="2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j-lt"/>
            <a:ea typeface="+mn-ea"/>
            <a:cs typeface="+mn-cs"/>
          </a:endParaRPr>
        </a:p>
      </dsp:txBody>
      <dsp:txXfrm rot="-5400000">
        <a:off x="1007176" y="2637629"/>
        <a:ext cx="7176769" cy="843927"/>
      </dsp:txXfrm>
    </dsp:sp>
    <dsp:sp modelId="{41D319D1-9510-4869-8F1C-585AE97721A0}">
      <dsp:nvSpPr>
        <dsp:cNvPr id="0" name=""/>
        <dsp:cNvSpPr/>
      </dsp:nvSpPr>
      <dsp:spPr>
        <a:xfrm rot="5400000">
          <a:off x="-215823" y="4101977"/>
          <a:ext cx="1438823" cy="1007176"/>
        </a:xfrm>
        <a:prstGeom prst="chevron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1965</a:t>
          </a:r>
        </a:p>
      </dsp:txBody>
      <dsp:txXfrm rot="-5400000">
        <a:off x="1" y="4389741"/>
        <a:ext cx="1007176" cy="431647"/>
      </dsp:txXfrm>
    </dsp:sp>
    <dsp:sp modelId="{0DF5D247-977F-453F-92E0-A9C11627BC49}">
      <dsp:nvSpPr>
        <dsp:cNvPr id="0" name=""/>
        <dsp:cNvSpPr/>
      </dsp:nvSpPr>
      <dsp:spPr>
        <a:xfrm rot="5400000">
          <a:off x="4150770" y="742559"/>
          <a:ext cx="935235" cy="7222423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400" b="1" kern="1200" dirty="0">
              <a:solidFill>
                <a:schemeClr val="tx1"/>
              </a:solidFill>
              <a:latin typeface="+mj-lt"/>
              <a:ea typeface="+mn-ea"/>
              <a:cs typeface="+mn-cs"/>
            </a:rPr>
            <a:t>Evaluación de </a:t>
          </a:r>
          <a:r>
            <a:rPr lang="es-MX" sz="2400" b="1" kern="1200" dirty="0" smtClean="0">
              <a:solidFill>
                <a:schemeClr val="tx1"/>
              </a:solidFill>
              <a:latin typeface="+mj-lt"/>
              <a:ea typeface="+mn-ea"/>
              <a:cs typeface="+mn-cs"/>
            </a:rPr>
            <a:t>peticiones sobre </a:t>
          </a:r>
          <a:r>
            <a:rPr lang="es-MX" sz="2400" b="1" kern="1200" dirty="0">
              <a:solidFill>
                <a:schemeClr val="tx1"/>
              </a:solidFill>
              <a:latin typeface="+mj-lt"/>
              <a:ea typeface="+mn-ea"/>
              <a:cs typeface="+mn-cs"/>
            </a:rPr>
            <a:t>violaciones a derechos humanos</a:t>
          </a:r>
          <a:endParaRPr lang="en-US" sz="2400" b="1" kern="1200" dirty="0">
            <a:solidFill>
              <a:schemeClr val="tx1"/>
            </a:solidFill>
            <a:latin typeface="+mj-lt"/>
            <a:ea typeface="+mn-ea"/>
            <a:cs typeface="+mn-cs"/>
          </a:endParaRPr>
        </a:p>
      </dsp:txBody>
      <dsp:txXfrm rot="-5400000">
        <a:off x="1007176" y="3931807"/>
        <a:ext cx="7176769" cy="8439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0FDA3-1320-4491-8B83-B748FD50EC08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2F974-9F73-4EDD-9C56-32B07157BD49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8721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7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7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7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7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7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7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10</a:t>
            </a:fld>
            <a:endParaRPr lang="es-MX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11</a:t>
            </a:fld>
            <a:endParaRPr lang="es-MX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12</a:t>
            </a:fld>
            <a:endParaRPr lang="es-MX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13</a:t>
            </a:fld>
            <a:endParaRPr lang="es-MX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14</a:t>
            </a:fld>
            <a:endParaRPr lang="es-MX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15</a:t>
            </a:fld>
            <a:endParaRPr lang="es-MX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16</a:t>
            </a:fld>
            <a:endParaRPr lang="es-MX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17</a:t>
            </a:fld>
            <a:endParaRPr lang="es-MX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18</a:t>
            </a:fld>
            <a:endParaRPr lang="es-MX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19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20</a:t>
            </a:fld>
            <a:endParaRPr lang="es-MX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21</a:t>
            </a:fld>
            <a:endParaRPr lang="es-MX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22</a:t>
            </a:fld>
            <a:endParaRPr lang="es-MX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23</a:t>
            </a:fld>
            <a:endParaRPr lang="es-MX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24</a:t>
            </a:fld>
            <a:endParaRPr lang="es-MX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25</a:t>
            </a:fld>
            <a:endParaRPr lang="es-MX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26</a:t>
            </a:fld>
            <a:endParaRPr lang="es-MX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27</a:t>
            </a:fld>
            <a:endParaRPr lang="es-MX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28</a:t>
            </a:fld>
            <a:endParaRPr lang="es-MX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29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30</a:t>
            </a:fld>
            <a:endParaRPr lang="es-MX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31</a:t>
            </a:fld>
            <a:endParaRPr lang="es-MX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32</a:t>
            </a:fld>
            <a:endParaRPr lang="es-MX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33</a:t>
            </a:fld>
            <a:endParaRPr lang="es-MX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34</a:t>
            </a:fld>
            <a:endParaRPr lang="es-MX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35</a:t>
            </a:fld>
            <a:endParaRPr lang="es-MX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36</a:t>
            </a:fld>
            <a:endParaRPr lang="es-MX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37</a:t>
            </a:fld>
            <a:endParaRPr lang="es-MX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38</a:t>
            </a:fld>
            <a:endParaRPr lang="es-MX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39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40</a:t>
            </a:fld>
            <a:endParaRPr lang="es-MX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41</a:t>
            </a:fld>
            <a:endParaRPr lang="es-MX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42</a:t>
            </a:fld>
            <a:endParaRPr lang="es-MX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43</a:t>
            </a:fld>
            <a:endParaRPr lang="es-MX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44</a:t>
            </a:fld>
            <a:endParaRPr lang="es-MX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45</a:t>
            </a:fld>
            <a:endParaRPr lang="es-MX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46</a:t>
            </a:fld>
            <a:endParaRPr lang="es-MX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47</a:t>
            </a:fld>
            <a:endParaRPr lang="es-MX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48</a:t>
            </a:fld>
            <a:endParaRPr lang="es-MX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49</a:t>
            </a:fld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</a:t>
            </a:fld>
            <a:endParaRPr lang="es-MX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50</a:t>
            </a:fld>
            <a:endParaRPr lang="es-MX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51</a:t>
            </a:fld>
            <a:endParaRPr lang="es-MX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52</a:t>
            </a:fld>
            <a:endParaRPr lang="es-MX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53</a:t>
            </a:fld>
            <a:endParaRPr lang="es-MX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54</a:t>
            </a:fld>
            <a:endParaRPr lang="es-MX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55</a:t>
            </a:fld>
            <a:endParaRPr lang="es-MX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56</a:t>
            </a:fld>
            <a:endParaRPr lang="es-MX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57</a:t>
            </a:fld>
            <a:endParaRPr lang="es-MX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58</a:t>
            </a:fld>
            <a:endParaRPr lang="es-MX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59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</a:t>
            </a:fld>
            <a:endParaRPr lang="es-MX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60</a:t>
            </a:fld>
            <a:endParaRPr lang="es-MX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61</a:t>
            </a:fld>
            <a:endParaRPr lang="es-MX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62</a:t>
            </a:fld>
            <a:endParaRPr lang="es-MX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63</a:t>
            </a:fld>
            <a:endParaRPr lang="es-MX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64</a:t>
            </a:fld>
            <a:endParaRPr lang="es-MX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65</a:t>
            </a:fld>
            <a:endParaRPr lang="es-MX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66</a:t>
            </a:fld>
            <a:endParaRPr lang="es-MX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67</a:t>
            </a:fld>
            <a:endParaRPr lang="es-MX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68</a:t>
            </a:fld>
            <a:endParaRPr lang="es-MX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69</a:t>
            </a:fld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</a:t>
            </a:fld>
            <a:endParaRPr lang="es-MX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70</a:t>
            </a:fld>
            <a:endParaRPr lang="es-MX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71</a:t>
            </a:fld>
            <a:endParaRPr lang="es-MX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72</a:t>
            </a:fld>
            <a:endParaRPr lang="es-MX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73</a:t>
            </a:fld>
            <a:endParaRPr lang="es-MX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74</a:t>
            </a:fld>
            <a:endParaRPr lang="es-MX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75</a:t>
            </a:fld>
            <a:endParaRPr lang="es-MX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76</a:t>
            </a:fld>
            <a:endParaRPr lang="es-MX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77</a:t>
            </a:fld>
            <a:endParaRPr lang="es-MX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78</a:t>
            </a:fld>
            <a:endParaRPr lang="es-MX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79</a:t>
            </a:fld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8</a:t>
            </a:fld>
            <a:endParaRPr lang="es-MX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80</a:t>
            </a:fld>
            <a:endParaRPr 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9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5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4" Type="http://schemas.openxmlformats.org/officeDocument/2006/relationships/diagramLayout" Target="../diagrams/layout6.xml"/><Relationship Id="rId5" Type="http://schemas.openxmlformats.org/officeDocument/2006/relationships/diagramQuickStyle" Target="../diagrams/quickStyle6.xml"/><Relationship Id="rId6" Type="http://schemas.openxmlformats.org/officeDocument/2006/relationships/diagramColors" Target="../diagrams/colors6.xml"/><Relationship Id="rId7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8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bevseay.com/wp-content/uploads/DRI_Logo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953" b="68059" l="21951" r="785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865" t="23971" r="30151" b="33299"/>
          <a:stretch/>
        </p:blipFill>
        <p:spPr bwMode="auto">
          <a:xfrm>
            <a:off x="6156176" y="4005064"/>
            <a:ext cx="2376264" cy="1563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848872" cy="2736304"/>
          </a:xfrm>
        </p:spPr>
        <p:txBody>
          <a:bodyPr>
            <a:noAutofit/>
          </a:bodyPr>
          <a:lstStyle/>
          <a:p>
            <a:pPr marL="182880"/>
            <a:r>
              <a:rPr lang="es-MX" sz="4400" b="1" dirty="0">
                <a:solidFill>
                  <a:srgbClr val="FF0000"/>
                </a:solidFill>
              </a:rPr>
              <a:t>SISTEMA INTERAMERICANO DE PROTECCIÓN DE LOS DERECHOS HUMANOS</a:t>
            </a:r>
            <a:endParaRPr lang="en-US" sz="4000" b="1" dirty="0" smtClean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003848" y="5517232"/>
            <a:ext cx="5104656" cy="648072"/>
          </a:xfrm>
        </p:spPr>
        <p:txBody>
          <a:bodyPr/>
          <a:lstStyle/>
          <a:p>
            <a:r>
              <a:rPr lang="es-ES_tradnl" dirty="0" err="1" smtClean="0">
                <a:solidFill>
                  <a:srgbClr val="C00000"/>
                </a:solidFill>
              </a:rPr>
              <a:t>Disability</a:t>
            </a:r>
            <a:r>
              <a:rPr lang="es-ES_tradnl" dirty="0" smtClean="0">
                <a:solidFill>
                  <a:srgbClr val="C00000"/>
                </a:solidFill>
              </a:rPr>
              <a:t> </a:t>
            </a:r>
            <a:r>
              <a:rPr lang="es-ES_tradnl" dirty="0" err="1" smtClean="0">
                <a:solidFill>
                  <a:srgbClr val="C00000"/>
                </a:solidFill>
              </a:rPr>
              <a:t>Rights</a:t>
            </a:r>
            <a:r>
              <a:rPr lang="es-ES_tradnl" dirty="0" smtClean="0">
                <a:solidFill>
                  <a:srgbClr val="C00000"/>
                </a:solidFill>
              </a:rPr>
              <a:t> International</a:t>
            </a:r>
            <a:endParaRPr lang="es-MX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831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Composición Actual</a:t>
            </a:r>
            <a:endParaRPr lang="es-MX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Autofit/>
          </a:bodyPr>
          <a:lstStyle/>
          <a:p>
            <a:pPr lvl="0"/>
            <a:r>
              <a:rPr lang="es-MX" b="1" dirty="0">
                <a:solidFill>
                  <a:schemeClr val="tx1"/>
                </a:solidFill>
              </a:rPr>
              <a:t>José de Jesús Orozco Henríquez (México)</a:t>
            </a:r>
          </a:p>
          <a:p>
            <a:pPr lvl="1"/>
            <a:r>
              <a:rPr lang="es-MX" sz="2400" b="1" dirty="0">
                <a:solidFill>
                  <a:schemeClr val="tx1"/>
                </a:solidFill>
              </a:rPr>
              <a:t>Relator para Colombia</a:t>
            </a: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Rodrigo Escobar Gil (Colombia)</a:t>
            </a:r>
          </a:p>
          <a:p>
            <a:pPr lvl="1"/>
            <a:r>
              <a:rPr lang="es-MX" sz="2400" b="1" dirty="0">
                <a:solidFill>
                  <a:schemeClr val="tx1"/>
                </a:solidFill>
              </a:rPr>
              <a:t>Relator sobre los </a:t>
            </a:r>
            <a:r>
              <a:rPr lang="es-MX" sz="2400" b="1" dirty="0" smtClean="0">
                <a:solidFill>
                  <a:schemeClr val="tx1"/>
                </a:solidFill>
              </a:rPr>
              <a:t>Derechos de las Personas Privadas de Libertad</a:t>
            </a:r>
            <a:endParaRPr lang="es-MX" sz="2400" b="1" dirty="0">
              <a:solidFill>
                <a:schemeClr val="tx1"/>
              </a:solidFill>
            </a:endParaRPr>
          </a:p>
          <a:p>
            <a:pPr lvl="1"/>
            <a:r>
              <a:rPr lang="es-MX" sz="2400" b="1" dirty="0">
                <a:solidFill>
                  <a:schemeClr val="tx1"/>
                </a:solidFill>
              </a:rPr>
              <a:t>Relator para Argentina, Bolivia y México</a:t>
            </a: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Tracy Robinson (Jamaica)</a:t>
            </a: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Rosa María Ortiz (Paraguay)</a:t>
            </a:r>
          </a:p>
          <a:p>
            <a:pPr lvl="0"/>
            <a:r>
              <a:rPr lang="es-MX" b="1" dirty="0" err="1">
                <a:solidFill>
                  <a:schemeClr val="tx1"/>
                </a:solidFill>
              </a:rPr>
              <a:t>Dinah</a:t>
            </a:r>
            <a:r>
              <a:rPr lang="es-MX" b="1" dirty="0">
                <a:solidFill>
                  <a:schemeClr val="tx1"/>
                </a:solidFill>
              </a:rPr>
              <a:t> </a:t>
            </a:r>
            <a:r>
              <a:rPr lang="es-MX" b="1" dirty="0" err="1">
                <a:solidFill>
                  <a:schemeClr val="tx1"/>
                </a:solidFill>
              </a:rPr>
              <a:t>Shelton</a:t>
            </a:r>
            <a:r>
              <a:rPr lang="es-MX" b="1" dirty="0">
                <a:solidFill>
                  <a:schemeClr val="tx1"/>
                </a:solidFill>
              </a:rPr>
              <a:t> (Estados Unidos)</a:t>
            </a: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Felipe González (Chile)</a:t>
            </a: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Rose-Marie Belle </a:t>
            </a:r>
            <a:r>
              <a:rPr lang="es-MX" b="1" dirty="0" err="1">
                <a:solidFill>
                  <a:schemeClr val="tx1"/>
                </a:solidFill>
              </a:rPr>
              <a:t>Antoine</a:t>
            </a:r>
            <a:r>
              <a:rPr lang="es-MX" b="1" dirty="0">
                <a:solidFill>
                  <a:schemeClr val="tx1"/>
                </a:solidFill>
              </a:rPr>
              <a:t> (Santa Lucía y Trinidad y Tobago</a:t>
            </a:r>
            <a:r>
              <a:rPr lang="es-MX" b="1" dirty="0" smtClean="0">
                <a:solidFill>
                  <a:schemeClr val="tx1"/>
                </a:solidFill>
              </a:rPr>
              <a:t>)</a:t>
            </a:r>
            <a:endParaRPr lang="es-MX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534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es-MX" b="1" dirty="0">
                <a:solidFill>
                  <a:srgbClr val="FF0000"/>
                </a:solidFill>
              </a:rPr>
              <a:t>Composición Actual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8343327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6527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es-MX" b="1" dirty="0">
                <a:solidFill>
                  <a:srgbClr val="FF0000"/>
                </a:solidFill>
                <a:effectLst/>
              </a:rPr>
              <a:t>F</a:t>
            </a:r>
            <a:r>
              <a:rPr lang="es-MX" b="1" dirty="0" smtClean="0">
                <a:solidFill>
                  <a:srgbClr val="FF0000"/>
                </a:solidFill>
                <a:effectLst/>
              </a:rPr>
              <a:t>unciones de la CIDH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MX" sz="4800" b="1" dirty="0" smtClean="0">
                <a:solidFill>
                  <a:schemeClr val="tx1"/>
                </a:solidFill>
              </a:rPr>
              <a:t>De promoción</a:t>
            </a:r>
          </a:p>
          <a:p>
            <a:pPr lvl="0"/>
            <a:r>
              <a:rPr lang="es-MX" sz="4800" b="1" dirty="0" smtClean="0">
                <a:solidFill>
                  <a:schemeClr val="tx1"/>
                </a:solidFill>
              </a:rPr>
              <a:t>De </a:t>
            </a:r>
            <a:r>
              <a:rPr lang="es-MX" sz="4800" b="1" dirty="0">
                <a:solidFill>
                  <a:schemeClr val="tx1"/>
                </a:solidFill>
              </a:rPr>
              <a:t>carácter </a:t>
            </a:r>
            <a:r>
              <a:rPr lang="es-MX" sz="4800" b="1" dirty="0" err="1">
                <a:solidFill>
                  <a:schemeClr val="tx1"/>
                </a:solidFill>
              </a:rPr>
              <a:t>Cuasijurisdiccional</a:t>
            </a:r>
            <a:r>
              <a:rPr lang="es-MX" sz="4800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8107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  <a:effectLst/>
              </a:rPr>
              <a:t>De promoción (</a:t>
            </a:r>
            <a:r>
              <a:rPr lang="es-MX" b="1" dirty="0">
                <a:solidFill>
                  <a:srgbClr val="FF0000"/>
                </a:solidFill>
                <a:effectLst/>
              </a:rPr>
              <a:t>art. 41, CADH)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84784"/>
            <a:ext cx="8496944" cy="4968552"/>
          </a:xfrm>
        </p:spPr>
        <p:txBody>
          <a:bodyPr>
            <a:noAutofit/>
          </a:bodyPr>
          <a:lstStyle/>
          <a:p>
            <a:pPr lvl="0"/>
            <a:r>
              <a:rPr lang="es-MX" sz="3200" b="1" dirty="0">
                <a:solidFill>
                  <a:schemeClr val="tx1"/>
                </a:solidFill>
              </a:rPr>
              <a:t>Promover los </a:t>
            </a:r>
            <a:r>
              <a:rPr lang="es-MX" sz="3200" b="1" dirty="0" smtClean="0">
                <a:solidFill>
                  <a:schemeClr val="tx1"/>
                </a:solidFill>
              </a:rPr>
              <a:t>DDHH en </a:t>
            </a:r>
            <a:r>
              <a:rPr lang="es-MX" sz="3200" b="1" dirty="0">
                <a:solidFill>
                  <a:schemeClr val="tx1"/>
                </a:solidFill>
              </a:rPr>
              <a:t>la región</a:t>
            </a: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Formular recomendaciones a los gobiernos </a:t>
            </a:r>
            <a:endParaRPr lang="es-MX" sz="3200" b="1" dirty="0" smtClean="0">
              <a:solidFill>
                <a:schemeClr val="tx1"/>
              </a:solidFill>
            </a:endParaRPr>
          </a:p>
          <a:p>
            <a:pPr lvl="0"/>
            <a:r>
              <a:rPr lang="es-MX" sz="3200" b="1" dirty="0" smtClean="0">
                <a:solidFill>
                  <a:schemeClr val="tx1"/>
                </a:solidFill>
              </a:rPr>
              <a:t>Preparar </a:t>
            </a:r>
            <a:r>
              <a:rPr lang="es-MX" sz="3200" b="1" dirty="0">
                <a:solidFill>
                  <a:schemeClr val="tx1"/>
                </a:solidFill>
              </a:rPr>
              <a:t>estudios e informes  </a:t>
            </a: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Solicitar a los gobiernos informes sobre medidas adoptadas </a:t>
            </a:r>
            <a:endParaRPr lang="es-MX" sz="3200" b="1" dirty="0" smtClean="0">
              <a:solidFill>
                <a:schemeClr val="tx1"/>
              </a:solidFill>
            </a:endParaRPr>
          </a:p>
          <a:p>
            <a:pPr lvl="0"/>
            <a:r>
              <a:rPr lang="es-MX" sz="3200" b="1" dirty="0" smtClean="0">
                <a:solidFill>
                  <a:schemeClr val="tx1"/>
                </a:solidFill>
              </a:rPr>
              <a:t>Atender </a:t>
            </a:r>
            <a:r>
              <a:rPr lang="es-MX" sz="3200" b="1" dirty="0">
                <a:solidFill>
                  <a:schemeClr val="tx1"/>
                </a:solidFill>
              </a:rPr>
              <a:t>las consultas que formulen los Estados y prestarles asesoría</a:t>
            </a: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Rendir un informe anual a la </a:t>
            </a:r>
            <a:r>
              <a:rPr lang="es-MX" sz="3200" b="1" dirty="0" smtClean="0">
                <a:solidFill>
                  <a:schemeClr val="tx1"/>
                </a:solidFill>
              </a:rPr>
              <a:t>AG-OEA </a:t>
            </a:r>
            <a:endParaRPr lang="es-MX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987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>
                <a:solidFill>
                  <a:srgbClr val="FF0000"/>
                </a:solidFill>
                <a:effectLst/>
              </a:rPr>
              <a:t>En la práctica, lo anterior se materializa en: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Autofit/>
          </a:bodyPr>
          <a:lstStyle/>
          <a:p>
            <a:pPr lvl="0"/>
            <a:r>
              <a:rPr lang="es-MX" sz="3000" b="1" dirty="0">
                <a:solidFill>
                  <a:schemeClr val="tx1"/>
                </a:solidFill>
              </a:rPr>
              <a:t>Audiencias temáticas </a:t>
            </a:r>
          </a:p>
          <a:p>
            <a:pPr lvl="0"/>
            <a:r>
              <a:rPr lang="es-MX" sz="3000" b="1" dirty="0">
                <a:solidFill>
                  <a:schemeClr val="tx1"/>
                </a:solidFill>
              </a:rPr>
              <a:t>Comunicados de prensa </a:t>
            </a:r>
          </a:p>
          <a:p>
            <a:pPr lvl="0"/>
            <a:r>
              <a:rPr lang="es-MX" sz="3000" b="1" dirty="0">
                <a:solidFill>
                  <a:schemeClr val="tx1"/>
                </a:solidFill>
              </a:rPr>
              <a:t>Informes sobre países, grupos de personas o temáticas de interés</a:t>
            </a:r>
          </a:p>
          <a:p>
            <a:pPr lvl="0"/>
            <a:r>
              <a:rPr lang="es-MX" sz="3000" b="1" dirty="0">
                <a:solidFill>
                  <a:schemeClr val="tx1"/>
                </a:solidFill>
              </a:rPr>
              <a:t>Visitas </a:t>
            </a:r>
            <a:r>
              <a:rPr lang="es-MX" sz="3000" b="1" i="1" dirty="0">
                <a:solidFill>
                  <a:schemeClr val="tx1"/>
                </a:solidFill>
              </a:rPr>
              <a:t>in loco</a:t>
            </a:r>
            <a:endParaRPr lang="es-MX" sz="3000" b="1" dirty="0">
              <a:solidFill>
                <a:schemeClr val="tx1"/>
              </a:solidFill>
            </a:endParaRPr>
          </a:p>
          <a:p>
            <a:pPr lvl="0"/>
            <a:r>
              <a:rPr lang="es-MX" sz="3000" b="1" dirty="0">
                <a:solidFill>
                  <a:schemeClr val="tx1"/>
                </a:solidFill>
              </a:rPr>
              <a:t>Consultas </a:t>
            </a:r>
          </a:p>
          <a:p>
            <a:pPr lvl="0"/>
            <a:r>
              <a:rPr lang="es-MX" sz="3000" b="1" dirty="0">
                <a:solidFill>
                  <a:schemeClr val="tx1"/>
                </a:solidFill>
              </a:rPr>
              <a:t>Seminarios y cursos</a:t>
            </a:r>
          </a:p>
          <a:p>
            <a:pPr lvl="0"/>
            <a:r>
              <a:rPr lang="es-MX" sz="3000" b="1" dirty="0">
                <a:solidFill>
                  <a:schemeClr val="tx1"/>
                </a:solidFill>
              </a:rPr>
              <a:t>Reuniones con el Estado y  sociedad </a:t>
            </a:r>
            <a:r>
              <a:rPr lang="es-MX" sz="3000" b="1" dirty="0" smtClean="0">
                <a:solidFill>
                  <a:schemeClr val="tx1"/>
                </a:solidFill>
              </a:rPr>
              <a:t>civil</a:t>
            </a:r>
            <a:endParaRPr lang="es-MX" sz="3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900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>
                <a:solidFill>
                  <a:srgbClr val="FF0000"/>
                </a:solidFill>
                <a:effectLst/>
              </a:rPr>
              <a:t>Funciones </a:t>
            </a:r>
            <a:r>
              <a:rPr lang="es-MX" b="1" dirty="0" err="1">
                <a:solidFill>
                  <a:srgbClr val="FF0000"/>
                </a:solidFill>
                <a:effectLst/>
              </a:rPr>
              <a:t>cuasijurisdiccionales</a:t>
            </a:r>
            <a:r>
              <a:rPr lang="es-MX" b="1" dirty="0">
                <a:solidFill>
                  <a:srgbClr val="FF0000"/>
                </a:solidFill>
                <a:effectLst/>
              </a:rPr>
              <a:t> 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0" indent="0">
              <a:buNone/>
            </a:pPr>
            <a:r>
              <a:rPr lang="es-MX" sz="4800" b="1" dirty="0">
                <a:solidFill>
                  <a:schemeClr val="tx1"/>
                </a:solidFill>
              </a:rPr>
              <a:t>Conocimiento de :</a:t>
            </a:r>
          </a:p>
          <a:p>
            <a:pPr lvl="1"/>
            <a:r>
              <a:rPr lang="es-MX" sz="4000" b="1" dirty="0">
                <a:solidFill>
                  <a:schemeClr val="tx1"/>
                </a:solidFill>
              </a:rPr>
              <a:t>Peticiones </a:t>
            </a:r>
          </a:p>
          <a:p>
            <a:pPr lvl="1"/>
            <a:r>
              <a:rPr lang="es-MX" sz="4000" b="1" dirty="0">
                <a:solidFill>
                  <a:schemeClr val="tx1"/>
                </a:solidFill>
              </a:rPr>
              <a:t>Solicitudes de medidas cautelares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56701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es-MX" b="1" dirty="0">
                <a:solidFill>
                  <a:srgbClr val="FF0000"/>
                </a:solidFill>
                <a:effectLst/>
              </a:rPr>
              <a:t>Competencia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3200" b="1" dirty="0">
                <a:solidFill>
                  <a:schemeClr val="tx1"/>
                </a:solidFill>
              </a:rPr>
              <a:t>La CIDH realiza un minucioso examen sobre su competencia</a:t>
            </a:r>
            <a:r>
              <a:rPr lang="es-MX" sz="3200" b="1" dirty="0" smtClean="0">
                <a:solidFill>
                  <a:schemeClr val="tx1"/>
                </a:solidFill>
              </a:rPr>
              <a:t>.</a:t>
            </a:r>
            <a:endParaRPr lang="es-MX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MX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sz="3200" b="1" dirty="0">
                <a:solidFill>
                  <a:schemeClr val="tx1"/>
                </a:solidFill>
              </a:rPr>
              <a:t>Tipos de competencia </a:t>
            </a:r>
          </a:p>
          <a:p>
            <a:pPr lvl="2"/>
            <a:r>
              <a:rPr lang="es-MX" sz="3200" b="1" i="1" dirty="0" err="1">
                <a:solidFill>
                  <a:schemeClr val="tx1"/>
                </a:solidFill>
              </a:rPr>
              <a:t>Ratione</a:t>
            </a:r>
            <a:r>
              <a:rPr lang="es-MX" sz="3200" b="1" i="1" dirty="0">
                <a:solidFill>
                  <a:schemeClr val="tx1"/>
                </a:solidFill>
              </a:rPr>
              <a:t> </a:t>
            </a:r>
            <a:r>
              <a:rPr lang="es-MX" sz="3200" b="1" i="1" dirty="0" err="1">
                <a:solidFill>
                  <a:schemeClr val="tx1"/>
                </a:solidFill>
              </a:rPr>
              <a:t>personae</a:t>
            </a:r>
            <a:endParaRPr lang="es-MX" sz="3200" b="1" dirty="0">
              <a:solidFill>
                <a:schemeClr val="tx1"/>
              </a:solidFill>
            </a:endParaRPr>
          </a:p>
          <a:p>
            <a:pPr lvl="2"/>
            <a:r>
              <a:rPr lang="en-US" sz="3200" b="1" i="1" dirty="0" err="1">
                <a:solidFill>
                  <a:schemeClr val="tx1"/>
                </a:solidFill>
              </a:rPr>
              <a:t>Ratione</a:t>
            </a:r>
            <a:r>
              <a:rPr lang="en-US" sz="3200" b="1" i="1" dirty="0">
                <a:solidFill>
                  <a:schemeClr val="tx1"/>
                </a:solidFill>
              </a:rPr>
              <a:t> loci</a:t>
            </a:r>
            <a:endParaRPr lang="es-MX" sz="3200" b="1" dirty="0">
              <a:solidFill>
                <a:schemeClr val="tx1"/>
              </a:solidFill>
            </a:endParaRPr>
          </a:p>
          <a:p>
            <a:pPr lvl="2"/>
            <a:r>
              <a:rPr lang="en-US" sz="3200" b="1" i="1" dirty="0" err="1">
                <a:solidFill>
                  <a:schemeClr val="tx1"/>
                </a:solidFill>
              </a:rPr>
              <a:t>Ratione</a:t>
            </a:r>
            <a:r>
              <a:rPr lang="en-US" sz="3200" b="1" i="1" dirty="0">
                <a:solidFill>
                  <a:schemeClr val="tx1"/>
                </a:solidFill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</a:rPr>
              <a:t>materiae</a:t>
            </a:r>
            <a:endParaRPr lang="es-MX" sz="3200" b="1" dirty="0">
              <a:solidFill>
                <a:schemeClr val="tx1"/>
              </a:solidFill>
            </a:endParaRPr>
          </a:p>
          <a:p>
            <a:pPr lvl="2"/>
            <a:r>
              <a:rPr lang="en-US" sz="3200" b="1" i="1" dirty="0" err="1">
                <a:solidFill>
                  <a:schemeClr val="tx1"/>
                </a:solidFill>
              </a:rPr>
              <a:t>Ratione</a:t>
            </a:r>
            <a:r>
              <a:rPr lang="en-US" sz="3200" b="1" i="1" dirty="0">
                <a:solidFill>
                  <a:schemeClr val="tx1"/>
                </a:solidFill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</a:rPr>
              <a:t>temporis</a:t>
            </a:r>
            <a:endParaRPr lang="es-MX" sz="3200" b="1" dirty="0">
              <a:solidFill>
                <a:schemeClr val="tx1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51568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es-MX" b="1" dirty="0">
                <a:solidFill>
                  <a:srgbClr val="FF0000"/>
                </a:solidFill>
                <a:effectLst/>
              </a:rPr>
              <a:t>Tipos de competencia 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3500" b="1" i="1" dirty="0" err="1">
                <a:solidFill>
                  <a:schemeClr val="tx1"/>
                </a:solidFill>
              </a:rPr>
              <a:t>Ratione</a:t>
            </a:r>
            <a:r>
              <a:rPr lang="es-MX" sz="3500" b="1" i="1" dirty="0">
                <a:solidFill>
                  <a:schemeClr val="tx1"/>
                </a:solidFill>
              </a:rPr>
              <a:t> </a:t>
            </a:r>
            <a:r>
              <a:rPr lang="es-MX" sz="3500" b="1" i="1" dirty="0" err="1">
                <a:solidFill>
                  <a:schemeClr val="tx1"/>
                </a:solidFill>
              </a:rPr>
              <a:t>personae</a:t>
            </a:r>
            <a:r>
              <a:rPr lang="es-MX" sz="3200" b="1" dirty="0">
                <a:solidFill>
                  <a:schemeClr val="tx1"/>
                </a:solidFill>
              </a:rPr>
              <a:t>		</a:t>
            </a:r>
          </a:p>
          <a:p>
            <a:r>
              <a:rPr lang="es-MX" sz="3000" b="1" dirty="0">
                <a:solidFill>
                  <a:schemeClr val="tx1"/>
                </a:solidFill>
              </a:rPr>
              <a:t>No es posible la presentación de una petición  </a:t>
            </a:r>
          </a:p>
          <a:p>
            <a:pPr lvl="1"/>
            <a:r>
              <a:rPr lang="es-MX" sz="3000" b="1" dirty="0">
                <a:solidFill>
                  <a:schemeClr val="tx1"/>
                </a:solidFill>
              </a:rPr>
              <a:t>Por parte de personas morales  </a:t>
            </a:r>
          </a:p>
          <a:p>
            <a:pPr lvl="1"/>
            <a:r>
              <a:rPr lang="es-MX" sz="3000" b="1" dirty="0">
                <a:solidFill>
                  <a:schemeClr val="tx1"/>
                </a:solidFill>
              </a:rPr>
              <a:t>A forma de una “</a:t>
            </a:r>
            <a:r>
              <a:rPr lang="es-MX" sz="3000" b="1" i="1" dirty="0" err="1">
                <a:solidFill>
                  <a:schemeClr val="tx1"/>
                </a:solidFill>
              </a:rPr>
              <a:t>actio</a:t>
            </a:r>
            <a:r>
              <a:rPr lang="es-MX" sz="3000" b="1" i="1" dirty="0">
                <a:solidFill>
                  <a:schemeClr val="tx1"/>
                </a:solidFill>
              </a:rPr>
              <a:t> </a:t>
            </a:r>
            <a:r>
              <a:rPr lang="es-MX" sz="3000" b="1" i="1" dirty="0" err="1">
                <a:solidFill>
                  <a:schemeClr val="tx1"/>
                </a:solidFill>
              </a:rPr>
              <a:t>popularis</a:t>
            </a:r>
            <a:r>
              <a:rPr lang="es-MX" sz="3000" b="1" dirty="0">
                <a:solidFill>
                  <a:schemeClr val="tx1"/>
                </a:solidFill>
              </a:rPr>
              <a:t>” </a:t>
            </a:r>
          </a:p>
          <a:p>
            <a:pPr marL="0" indent="0">
              <a:buNone/>
            </a:pPr>
            <a:r>
              <a:rPr lang="es-MX" sz="3200" b="1" i="1" dirty="0">
                <a:solidFill>
                  <a:schemeClr val="tx1"/>
                </a:solidFill>
              </a:rPr>
              <a:t> </a:t>
            </a:r>
            <a:endParaRPr lang="es-MX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sz="3500" b="1" i="1" dirty="0" err="1">
                <a:solidFill>
                  <a:schemeClr val="tx1"/>
                </a:solidFill>
              </a:rPr>
              <a:t>Ratione</a:t>
            </a:r>
            <a:r>
              <a:rPr lang="es-MX" sz="3500" b="1" i="1" dirty="0">
                <a:solidFill>
                  <a:schemeClr val="tx1"/>
                </a:solidFill>
              </a:rPr>
              <a:t> </a:t>
            </a:r>
            <a:r>
              <a:rPr lang="es-MX" sz="3500" b="1" i="1" dirty="0" err="1">
                <a:solidFill>
                  <a:schemeClr val="tx1"/>
                </a:solidFill>
              </a:rPr>
              <a:t>loci</a:t>
            </a:r>
            <a:endParaRPr lang="es-MX" sz="3500" b="1" dirty="0">
              <a:solidFill>
                <a:schemeClr val="tx1"/>
              </a:solidFill>
            </a:endParaRPr>
          </a:p>
          <a:p>
            <a:r>
              <a:rPr lang="es-MX" sz="3000" b="1" dirty="0">
                <a:solidFill>
                  <a:schemeClr val="tx1"/>
                </a:solidFill>
              </a:rPr>
              <a:t>V</a:t>
            </a:r>
            <a:r>
              <a:rPr lang="es-MX" sz="3000" b="1" dirty="0" smtClean="0">
                <a:solidFill>
                  <a:schemeClr val="tx1"/>
                </a:solidFill>
              </a:rPr>
              <a:t>iolaciones </a:t>
            </a:r>
            <a:r>
              <a:rPr lang="es-MX" sz="3000" b="1" dirty="0">
                <a:solidFill>
                  <a:schemeClr val="tx1"/>
                </a:solidFill>
              </a:rPr>
              <a:t>ocurridas dentro del territorio de los Estados miembros de la OEA 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95659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s-MX" b="1" dirty="0">
                <a:solidFill>
                  <a:srgbClr val="FF0000"/>
                </a:solidFill>
                <a:effectLst/>
              </a:rPr>
              <a:t>Tipos de competencia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es-MX" sz="2800" b="1" i="1" dirty="0" err="1">
                <a:solidFill>
                  <a:schemeClr val="tx1"/>
                </a:solidFill>
              </a:rPr>
              <a:t>Ratione</a:t>
            </a:r>
            <a:r>
              <a:rPr lang="es-MX" sz="2800" b="1" i="1" dirty="0">
                <a:solidFill>
                  <a:schemeClr val="tx1"/>
                </a:solidFill>
              </a:rPr>
              <a:t> </a:t>
            </a:r>
            <a:r>
              <a:rPr lang="es-MX" sz="2800" b="1" i="1" dirty="0" err="1">
                <a:solidFill>
                  <a:schemeClr val="tx1"/>
                </a:solidFill>
              </a:rPr>
              <a:t>temporis</a:t>
            </a:r>
            <a:endParaRPr lang="es-MX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354265"/>
              </p:ext>
            </p:extLst>
          </p:nvPr>
        </p:nvGraphicFramePr>
        <p:xfrm>
          <a:off x="251520" y="1700809"/>
          <a:ext cx="8712968" cy="5045926"/>
        </p:xfrm>
        <a:graphic>
          <a:graphicData uri="http://schemas.openxmlformats.org/drawingml/2006/table">
            <a:tbl>
              <a:tblPr firstRow="1" firstCol="1" bandRow="1"/>
              <a:tblGrid>
                <a:gridCol w="3370110"/>
                <a:gridCol w="986374"/>
                <a:gridCol w="4356484"/>
              </a:tblGrid>
              <a:tr h="15121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Peticiones con base en la 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CADH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A partir de la fecha en que el Estado ratificó la CADH 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Peticiones con base en la 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DADH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Aplicada a hechos que anteceden la ratificación de la 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CADH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Competencia diferenciada 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Utilización de ambos instrumentos 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Punto central 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Violaciones continuas 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13 Flecha derecha"/>
          <p:cNvSpPr/>
          <p:nvPr/>
        </p:nvSpPr>
        <p:spPr>
          <a:xfrm>
            <a:off x="3635896" y="2060848"/>
            <a:ext cx="792088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Flecha derecha"/>
          <p:cNvSpPr/>
          <p:nvPr/>
        </p:nvSpPr>
        <p:spPr>
          <a:xfrm>
            <a:off x="3563888" y="3414754"/>
            <a:ext cx="792088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Flecha derecha"/>
          <p:cNvSpPr/>
          <p:nvPr/>
        </p:nvSpPr>
        <p:spPr>
          <a:xfrm>
            <a:off x="3558060" y="4869160"/>
            <a:ext cx="797916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Flecha derecha"/>
          <p:cNvSpPr/>
          <p:nvPr/>
        </p:nvSpPr>
        <p:spPr>
          <a:xfrm>
            <a:off x="3563888" y="5899694"/>
            <a:ext cx="792088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0988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es-MX" b="1" dirty="0">
                <a:solidFill>
                  <a:srgbClr val="FF0000"/>
                </a:solidFill>
                <a:effectLst/>
              </a:rPr>
              <a:t>Tipos de competencia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08720"/>
            <a:ext cx="8496944" cy="593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b="1" i="1" dirty="0" err="1">
                <a:solidFill>
                  <a:schemeClr val="tx1"/>
                </a:solidFill>
              </a:rPr>
              <a:t>Ratione</a:t>
            </a:r>
            <a:r>
              <a:rPr lang="es-MX" sz="3000" b="1" i="1" dirty="0">
                <a:solidFill>
                  <a:schemeClr val="tx1"/>
                </a:solidFill>
              </a:rPr>
              <a:t> </a:t>
            </a:r>
            <a:r>
              <a:rPr lang="es-MX" sz="3000" b="1" i="1" dirty="0" err="1" smtClean="0">
                <a:solidFill>
                  <a:schemeClr val="tx1"/>
                </a:solidFill>
              </a:rPr>
              <a:t>materiae</a:t>
            </a:r>
            <a:endParaRPr lang="es-MX" sz="3000" b="1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MX" sz="3000" b="1" i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sz="3200" b="1" dirty="0" smtClean="0">
                <a:solidFill>
                  <a:schemeClr val="tx1"/>
                </a:solidFill>
              </a:rPr>
              <a:t>Violaciones de DDHH consagrados en:</a:t>
            </a:r>
            <a:endParaRPr lang="es-MX" sz="3200" b="1" dirty="0">
              <a:solidFill>
                <a:schemeClr val="tx1"/>
              </a:solidFill>
            </a:endParaRPr>
          </a:p>
          <a:p>
            <a:pPr lvl="2"/>
            <a:r>
              <a:rPr lang="es-MX" sz="3200" b="1" dirty="0">
                <a:solidFill>
                  <a:schemeClr val="tx1"/>
                </a:solidFill>
              </a:rPr>
              <a:t>La </a:t>
            </a:r>
            <a:r>
              <a:rPr lang="es-MX" sz="3200" b="1" dirty="0" smtClean="0">
                <a:solidFill>
                  <a:schemeClr val="tx1"/>
                </a:solidFill>
              </a:rPr>
              <a:t>CADH o </a:t>
            </a:r>
            <a:r>
              <a:rPr lang="es-MX" sz="3200" b="1" dirty="0">
                <a:solidFill>
                  <a:schemeClr val="tx1"/>
                </a:solidFill>
              </a:rPr>
              <a:t>la Declaración Americana</a:t>
            </a:r>
          </a:p>
          <a:p>
            <a:pPr lvl="2"/>
            <a:r>
              <a:rPr lang="es-MX" sz="3200" b="1" dirty="0" smtClean="0">
                <a:solidFill>
                  <a:schemeClr val="tx1"/>
                </a:solidFill>
              </a:rPr>
              <a:t>Otro </a:t>
            </a:r>
            <a:r>
              <a:rPr lang="es-MX" sz="3200" b="1" dirty="0">
                <a:solidFill>
                  <a:schemeClr val="tx1"/>
                </a:solidFill>
              </a:rPr>
              <a:t>instrumento del </a:t>
            </a:r>
            <a:r>
              <a:rPr lang="es-MX" sz="3200" b="1" dirty="0" smtClean="0">
                <a:solidFill>
                  <a:schemeClr val="tx1"/>
                </a:solidFill>
              </a:rPr>
              <a:t>SIDH:</a:t>
            </a:r>
            <a:endParaRPr lang="es-MX" sz="3200" b="1" dirty="0">
              <a:solidFill>
                <a:schemeClr val="tx1"/>
              </a:solidFill>
            </a:endParaRPr>
          </a:p>
          <a:p>
            <a:pPr lvl="4"/>
            <a:r>
              <a:rPr lang="es-MX" sz="2800" b="1" dirty="0">
                <a:solidFill>
                  <a:schemeClr val="tx1"/>
                </a:solidFill>
              </a:rPr>
              <a:t>Convención Interamericana sobre Desaparición Forzada de Personas</a:t>
            </a:r>
          </a:p>
          <a:p>
            <a:pPr lvl="4"/>
            <a:r>
              <a:rPr lang="es-MX" sz="2800" b="1" dirty="0" smtClean="0">
                <a:solidFill>
                  <a:schemeClr val="tx1"/>
                </a:solidFill>
              </a:rPr>
              <a:t>Convención </a:t>
            </a:r>
            <a:r>
              <a:rPr lang="es-MX" sz="2800" b="1" dirty="0">
                <a:solidFill>
                  <a:schemeClr val="tx1"/>
                </a:solidFill>
              </a:rPr>
              <a:t>de Belem do </a:t>
            </a:r>
            <a:r>
              <a:rPr lang="es-MX" sz="2800" b="1" dirty="0" smtClean="0">
                <a:solidFill>
                  <a:schemeClr val="tx1"/>
                </a:solidFill>
              </a:rPr>
              <a:t>Pará</a:t>
            </a:r>
            <a:endParaRPr lang="es-MX" sz="2800" b="1" dirty="0">
              <a:solidFill>
                <a:schemeClr val="tx1"/>
              </a:solidFill>
            </a:endParaRPr>
          </a:p>
          <a:p>
            <a:pPr lvl="4"/>
            <a:r>
              <a:rPr lang="es-MX" sz="2800" b="1" dirty="0" smtClean="0">
                <a:solidFill>
                  <a:schemeClr val="tx1"/>
                </a:solidFill>
              </a:rPr>
              <a:t>Protocolo </a:t>
            </a:r>
            <a:r>
              <a:rPr lang="es-MX" sz="2800" b="1" dirty="0">
                <a:solidFill>
                  <a:schemeClr val="tx1"/>
                </a:solidFill>
              </a:rPr>
              <a:t>de San </a:t>
            </a:r>
            <a:r>
              <a:rPr lang="es-MX" sz="2800" b="1" dirty="0" smtClean="0">
                <a:solidFill>
                  <a:schemeClr val="tx1"/>
                </a:solidFill>
              </a:rPr>
              <a:t>Salvador</a:t>
            </a:r>
            <a:endParaRPr lang="es-MX" sz="2800" b="1" dirty="0">
              <a:solidFill>
                <a:schemeClr val="tx1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20879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Sistema Interamericano</a:t>
            </a:r>
            <a:endParaRPr lang="es-MX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MX" b="1" dirty="0" smtClean="0">
                <a:solidFill>
                  <a:schemeClr val="tx1"/>
                </a:solidFill>
              </a:rPr>
              <a:t>1. </a:t>
            </a:r>
            <a:r>
              <a:rPr lang="es-MX" sz="3000" b="1" dirty="0" smtClean="0">
                <a:solidFill>
                  <a:schemeClr val="tx1"/>
                </a:solidFill>
              </a:rPr>
              <a:t>Composición</a:t>
            </a:r>
            <a:endParaRPr lang="es-MX" sz="3000" b="1" dirty="0">
              <a:solidFill>
                <a:schemeClr val="tx1"/>
              </a:solidFill>
            </a:endParaRPr>
          </a:p>
          <a:p>
            <a:pPr lvl="1"/>
            <a:r>
              <a:rPr lang="es-MX" sz="2800" b="1" dirty="0">
                <a:solidFill>
                  <a:schemeClr val="tx1"/>
                </a:solidFill>
              </a:rPr>
              <a:t>Comisión Interamericana de Derechos Humanos</a:t>
            </a:r>
          </a:p>
          <a:p>
            <a:pPr lvl="1"/>
            <a:r>
              <a:rPr lang="es-MX" sz="2800" b="1" dirty="0">
                <a:solidFill>
                  <a:schemeClr val="tx1"/>
                </a:solidFill>
              </a:rPr>
              <a:t>Corte Interamericana de Derechos Humanos </a:t>
            </a:r>
          </a:p>
          <a:p>
            <a:endParaRPr lang="es-MX" sz="3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sz="3000" b="1" dirty="0" smtClean="0">
                <a:solidFill>
                  <a:schemeClr val="tx1"/>
                </a:solidFill>
              </a:rPr>
              <a:t>2. Características </a:t>
            </a:r>
            <a:r>
              <a:rPr lang="es-MX" sz="3000" b="1" dirty="0">
                <a:solidFill>
                  <a:schemeClr val="tx1"/>
                </a:solidFill>
              </a:rPr>
              <a:t>Principales </a:t>
            </a: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De naturaleza subsidiaria o complementaria</a:t>
            </a: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Función primordial: Monitorear el cumplimiento de los instrumentos del Sistema Interamericano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76543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es-MX" b="1" dirty="0" err="1">
                <a:solidFill>
                  <a:srgbClr val="FF0000"/>
                </a:solidFill>
                <a:effectLst/>
              </a:rPr>
              <a:t>Ratione</a:t>
            </a:r>
            <a:r>
              <a:rPr lang="es-MX" b="1" dirty="0">
                <a:solidFill>
                  <a:srgbClr val="FF0000"/>
                </a:solidFill>
                <a:effectLst/>
              </a:rPr>
              <a:t> </a:t>
            </a:r>
            <a:r>
              <a:rPr lang="es-MX" b="1" dirty="0" err="1">
                <a:solidFill>
                  <a:srgbClr val="FF0000"/>
                </a:solidFill>
                <a:effectLst/>
              </a:rPr>
              <a:t>Materiae</a:t>
            </a:r>
            <a:r>
              <a:rPr lang="es-MX" b="1" dirty="0">
                <a:solidFill>
                  <a:srgbClr val="FF0000"/>
                </a:solidFill>
                <a:effectLst/>
              </a:rPr>
              <a:t> (</a:t>
            </a:r>
            <a:r>
              <a:rPr lang="es-MX" b="1" dirty="0" err="1">
                <a:solidFill>
                  <a:srgbClr val="FF0000"/>
                </a:solidFill>
                <a:effectLst/>
              </a:rPr>
              <a:t>cont</a:t>
            </a:r>
            <a:r>
              <a:rPr lang="es-MX" b="1" dirty="0">
                <a:solidFill>
                  <a:srgbClr val="FF0000"/>
                </a:solidFill>
                <a:effectLst/>
              </a:rPr>
              <a:t>…)</a:t>
            </a:r>
            <a:endParaRPr lang="es-MX" dirty="0">
              <a:solidFill>
                <a:srgbClr val="FF000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3353813"/>
              </p:ext>
            </p:extLst>
          </p:nvPr>
        </p:nvGraphicFramePr>
        <p:xfrm>
          <a:off x="683568" y="1268759"/>
          <a:ext cx="7920880" cy="5398007"/>
        </p:xfrm>
        <a:graphic>
          <a:graphicData uri="http://schemas.openxmlformats.org/drawingml/2006/table">
            <a:tbl>
              <a:tblPr firstRow="1" firstCol="1" bandRow="1"/>
              <a:tblGrid>
                <a:gridCol w="1980220"/>
                <a:gridCol w="1116124"/>
                <a:gridCol w="4824536"/>
              </a:tblGrid>
              <a:tr h="4464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La CADH 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b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23 </a:t>
                      </a: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países que la han 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ratificado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2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b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- Estados 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no  </a:t>
                      </a: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parte de la CADH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918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La </a:t>
                      </a: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DADH 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b="1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- Países que 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denunciaron la CADH</a:t>
                      </a:r>
                      <a:endParaRPr lang="es-MX" sz="28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57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- 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Cuba</a:t>
                      </a: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: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0" dirty="0">
                          <a:effectLst/>
                          <a:latin typeface="+mj-lt"/>
                          <a:ea typeface="Calibri"/>
                          <a:cs typeface="Calibri"/>
                        </a:rPr>
                        <a:t>1962: Suspensión </a:t>
                      </a:r>
                      <a:r>
                        <a:rPr lang="es-MX" sz="2800" b="0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- OEA</a:t>
                      </a:r>
                      <a:endParaRPr lang="es-MX" sz="28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0" dirty="0">
                          <a:effectLst/>
                          <a:latin typeface="+mj-lt"/>
                          <a:ea typeface="Calibri"/>
                          <a:cs typeface="Calibri"/>
                        </a:rPr>
                        <a:t>2009: Anulación de  resolución de </a:t>
                      </a:r>
                      <a:r>
                        <a:rPr lang="es-MX" sz="2800" b="0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1962</a:t>
                      </a:r>
                      <a:endParaRPr lang="es-MX" sz="28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6" name="5 Conector recto de flecha"/>
          <p:cNvCxnSpPr/>
          <p:nvPr/>
        </p:nvCxnSpPr>
        <p:spPr>
          <a:xfrm>
            <a:off x="2411760" y="1484784"/>
            <a:ext cx="10081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flipV="1">
            <a:off x="2555776" y="3068960"/>
            <a:ext cx="1224136" cy="5040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2555776" y="3861048"/>
            <a:ext cx="93610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>
            <a:off x="2555776" y="3933056"/>
            <a:ext cx="1152128" cy="7920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196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Corte Interamericana de Derechos Humanos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es-MX" sz="3200" b="1" dirty="0" smtClean="0">
                <a:solidFill>
                  <a:schemeClr val="tx1"/>
                </a:solidFill>
              </a:rPr>
              <a:t>Organismo jurisdiccional autónomo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</a:pPr>
            <a:r>
              <a:rPr lang="es-MX" sz="3200" b="1" dirty="0" smtClean="0">
                <a:solidFill>
                  <a:schemeClr val="tx1"/>
                </a:solidFill>
              </a:rPr>
              <a:t>Establecido por la Convención Americana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</a:pPr>
            <a:r>
              <a:rPr lang="es-MX" sz="3200" b="1" dirty="0" smtClean="0">
                <a:solidFill>
                  <a:schemeClr val="tx1"/>
                </a:solidFill>
              </a:rPr>
              <a:t>Función principal: Aplicar e interpretar la Convención Americana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</a:pPr>
            <a:r>
              <a:rPr lang="es-MX" sz="3200" b="1" dirty="0" smtClean="0">
                <a:solidFill>
                  <a:schemeClr val="tx1"/>
                </a:solidFill>
              </a:rPr>
              <a:t>Sede: Costa Rica</a:t>
            </a:r>
            <a:endParaRPr lang="en-US" sz="32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5499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Historia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Autofit/>
          </a:bodyPr>
          <a:lstStyle/>
          <a:p>
            <a:r>
              <a:rPr lang="es-MX" sz="3200" b="1" dirty="0" smtClean="0">
                <a:solidFill>
                  <a:schemeClr val="tx1"/>
                </a:solidFill>
              </a:rPr>
              <a:t>Establecimiento: 18 de julio de 1978 (con la vigencia de la CADH)</a:t>
            </a:r>
            <a:endParaRPr lang="en-US" sz="3200" b="1" dirty="0" smtClean="0">
              <a:solidFill>
                <a:schemeClr val="tx1"/>
              </a:solidFill>
            </a:endParaRPr>
          </a:p>
          <a:p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Problemas en su consolidación: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Pocos países habían aceptado su competencia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No contaba con casos (se dedicó a emitir Opiniones Consultivas)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No contaba con instalaciones adecuadas y personal suficiente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Historia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b="1" dirty="0" smtClean="0">
                <a:solidFill>
                  <a:schemeClr val="tx1"/>
                </a:solidFill>
              </a:rPr>
              <a:t>Había pocas esperanzas sobre su efectividad …</a:t>
            </a: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0" y="1556792"/>
          <a:ext cx="946854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Consolidación de la Corte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sz="3600" b="1" dirty="0" smtClean="0">
                <a:solidFill>
                  <a:schemeClr val="tx1"/>
                </a:solidFill>
              </a:rPr>
              <a:t>Los Estados contestaban las  demandas y comparecían ante los órganos </a:t>
            </a:r>
          </a:p>
          <a:p>
            <a:r>
              <a:rPr lang="es-MX" sz="3600" b="1" dirty="0" smtClean="0">
                <a:solidFill>
                  <a:schemeClr val="tx1"/>
                </a:solidFill>
              </a:rPr>
              <a:t>Más Estados ratificaron la competencia de la Corte</a:t>
            </a:r>
            <a:endParaRPr lang="en-US" sz="3600" b="1" dirty="0" smtClean="0">
              <a:solidFill>
                <a:schemeClr val="tx1"/>
              </a:solidFill>
            </a:endParaRPr>
          </a:p>
          <a:p>
            <a:r>
              <a:rPr lang="es-MX" sz="3600" b="1" dirty="0" smtClean="0">
                <a:solidFill>
                  <a:schemeClr val="tx1"/>
                </a:solidFill>
              </a:rPr>
              <a:t>Se aumentó el número de casos </a:t>
            </a:r>
            <a:endParaRPr lang="en-US" sz="3600" b="1" dirty="0" smtClean="0">
              <a:solidFill>
                <a:schemeClr val="tx1"/>
              </a:solidFill>
            </a:endParaRPr>
          </a:p>
          <a:p>
            <a:r>
              <a:rPr lang="es-MX" sz="3600" b="1" dirty="0" smtClean="0">
                <a:solidFill>
                  <a:schemeClr val="tx1"/>
                </a:solidFill>
              </a:rPr>
              <a:t>Se proveyó a la Corte de instalaciones adecuadas y suficiente personal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Composición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800" b="1" dirty="0" smtClean="0">
                <a:solidFill>
                  <a:schemeClr val="tx1"/>
                </a:solidFill>
              </a:rPr>
              <a:t>Siete Jueces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Nacionales de los Estados de la OEA.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Elegidos a título personal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Juristas </a:t>
            </a:r>
            <a:endParaRPr lang="en-US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Autoridad moral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Competencia en derechos humanos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Capacidad de ejercer las más elevadas funciones judiciales en el país del cual son nacionales o el que los propone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Estados que han ratificado la Convención pueden proponer tres candidatos 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Composición…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/>
          <a:lstStyle/>
          <a:p>
            <a:r>
              <a:rPr lang="es-MX" sz="3200" b="1" dirty="0" smtClean="0">
                <a:solidFill>
                  <a:schemeClr val="tx1"/>
                </a:solidFill>
              </a:rPr>
              <a:t>6 años de mandato y una reelección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Cargos no permanentes 	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No perciben un sueldo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Se auxilian de la Secretaría Ejecutiva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Figura de jueces ad hoc (art. 55 de la Convención)</a:t>
            </a:r>
            <a:endParaRPr lang="en-US" sz="32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Composición actual de la Corte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Juez, Manuel E. Ventura Robles, Vicepresidente (Costa Rica)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Juez, Diego García Sayán, Presidente (Perú)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Juez, Alberto Pérez </a:t>
            </a:r>
            <a:r>
              <a:rPr lang="es-MX" sz="2800" b="1" dirty="0" err="1" smtClean="0">
                <a:solidFill>
                  <a:schemeClr val="tx1"/>
                </a:solidFill>
              </a:rPr>
              <a:t>Pérez</a:t>
            </a:r>
            <a:r>
              <a:rPr lang="es-MX" sz="2800" b="1" dirty="0" smtClean="0">
                <a:solidFill>
                  <a:schemeClr val="tx1"/>
                </a:solidFill>
              </a:rPr>
              <a:t> (Uruguay)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Juez, Humberto Antonio Sierra Porto (Colombia)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Juez, Eduardo Vio Grossi (Chile)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Juez, Roberto de </a:t>
            </a:r>
            <a:r>
              <a:rPr lang="es-MX" sz="2800" b="1" dirty="0" err="1" smtClean="0">
                <a:solidFill>
                  <a:schemeClr val="tx1"/>
                </a:solidFill>
              </a:rPr>
              <a:t>Figueiredo</a:t>
            </a:r>
            <a:r>
              <a:rPr lang="es-MX" sz="2800" b="1" dirty="0" smtClean="0">
                <a:solidFill>
                  <a:schemeClr val="tx1"/>
                </a:solidFill>
              </a:rPr>
              <a:t> Caldas (Brasil)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Juez, Eduardo Ferrer Mac-</a:t>
            </a:r>
            <a:r>
              <a:rPr lang="es-MX" sz="2800" b="1" dirty="0" err="1" smtClean="0">
                <a:solidFill>
                  <a:schemeClr val="tx1"/>
                </a:solidFill>
              </a:rPr>
              <a:t>Gregor</a:t>
            </a:r>
            <a:r>
              <a:rPr lang="es-MX" sz="2800" b="1" dirty="0" smtClean="0">
                <a:solidFill>
                  <a:schemeClr val="tx1"/>
                </a:solidFill>
              </a:rPr>
              <a:t> </a:t>
            </a:r>
            <a:r>
              <a:rPr lang="es-MX" sz="2800" b="1" dirty="0" err="1" smtClean="0">
                <a:solidFill>
                  <a:schemeClr val="tx1"/>
                </a:solidFill>
              </a:rPr>
              <a:t>Poisot</a:t>
            </a:r>
            <a:r>
              <a:rPr lang="es-MX" sz="2800" b="1" dirty="0" smtClean="0">
                <a:solidFill>
                  <a:schemeClr val="tx1"/>
                </a:solidFill>
              </a:rPr>
              <a:t> (México)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Composición actual de la Corte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3 Marcador de contenido" descr="201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91680" y="1628800"/>
            <a:ext cx="6048672" cy="4834523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Funciones Principales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None/>
            </a:pPr>
            <a:r>
              <a:rPr lang="es-MX" sz="3200" b="1" dirty="0" smtClean="0">
                <a:solidFill>
                  <a:schemeClr val="tx1"/>
                </a:solidFill>
              </a:rPr>
              <a:t>1. De tipo Jurisdiccional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lvl="1"/>
            <a:r>
              <a:rPr lang="es-MX" sz="3200" b="1" dirty="0" smtClean="0">
                <a:solidFill>
                  <a:schemeClr val="tx1"/>
                </a:solidFill>
              </a:rPr>
              <a:t>Casos contenciosos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lvl="1"/>
            <a:r>
              <a:rPr lang="es-MX" sz="3200" b="1" dirty="0" smtClean="0">
                <a:solidFill>
                  <a:schemeClr val="tx1"/>
                </a:solidFill>
              </a:rPr>
              <a:t>Medidas provisionales</a:t>
            </a:r>
            <a:endParaRPr lang="en-US" sz="3200" b="1" dirty="0" smtClean="0">
              <a:solidFill>
                <a:schemeClr val="tx1"/>
              </a:solidFill>
            </a:endParaRPr>
          </a:p>
          <a:p>
            <a:endParaRPr lang="en-US" sz="3200" b="1" dirty="0" smtClean="0">
              <a:solidFill>
                <a:schemeClr val="tx1"/>
              </a:solidFill>
            </a:endParaRPr>
          </a:p>
          <a:p>
            <a:pPr marL="457200" lvl="0" indent="-457200">
              <a:buNone/>
            </a:pPr>
            <a:r>
              <a:rPr lang="es-MX" sz="3200" b="1" dirty="0" smtClean="0">
                <a:solidFill>
                  <a:schemeClr val="tx1"/>
                </a:solidFill>
              </a:rPr>
              <a:t>2. De tipo Consultivo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lvl="1"/>
            <a:r>
              <a:rPr lang="es-MX" sz="3200" b="1" dirty="0" smtClean="0">
                <a:solidFill>
                  <a:schemeClr val="tx1"/>
                </a:solidFill>
              </a:rPr>
              <a:t>Opiniones consultivas</a:t>
            </a:r>
            <a:endParaRPr lang="en-US" sz="32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2776"/>
          </a:xfrm>
        </p:spPr>
        <p:txBody>
          <a:bodyPr/>
          <a:lstStyle/>
          <a:p>
            <a:r>
              <a:rPr lang="es-MX" sz="4800" b="1" dirty="0" smtClean="0">
                <a:solidFill>
                  <a:srgbClr val="FF0000"/>
                </a:solidFill>
              </a:rPr>
              <a:t>Convención Americana sobre Derechos Humanos</a:t>
            </a:r>
            <a:endParaRPr lang="es-MX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r>
              <a:rPr lang="es-MX" sz="2800" b="1" dirty="0" smtClean="0">
                <a:solidFill>
                  <a:schemeClr val="tx1"/>
                </a:solidFill>
              </a:rPr>
              <a:t>Instrumento base del SIDH  </a:t>
            </a:r>
            <a:endParaRPr lang="es-MX" sz="2800" dirty="0">
              <a:solidFill>
                <a:schemeClr val="tx1"/>
              </a:solidFill>
            </a:endParaRPr>
          </a:p>
          <a:p>
            <a:pPr lvl="0"/>
            <a:r>
              <a:rPr lang="es-MX" sz="2600" b="1" dirty="0">
                <a:solidFill>
                  <a:schemeClr val="tx1"/>
                </a:solidFill>
              </a:rPr>
              <a:t>Aprobación: 1969</a:t>
            </a:r>
          </a:p>
          <a:p>
            <a:pPr lvl="0"/>
            <a:r>
              <a:rPr lang="es-MX" sz="2600" b="1" dirty="0" smtClean="0">
                <a:solidFill>
                  <a:schemeClr val="tx1"/>
                </a:solidFill>
              </a:rPr>
              <a:t>Entrada </a:t>
            </a:r>
            <a:r>
              <a:rPr lang="es-MX" sz="2600" b="1" dirty="0">
                <a:solidFill>
                  <a:schemeClr val="tx1"/>
                </a:solidFill>
              </a:rPr>
              <a:t>en vigor: </a:t>
            </a:r>
            <a:r>
              <a:rPr lang="es-MX" sz="2600" b="1" dirty="0" smtClean="0">
                <a:solidFill>
                  <a:schemeClr val="tx1"/>
                </a:solidFill>
              </a:rPr>
              <a:t>1978</a:t>
            </a:r>
          </a:p>
          <a:p>
            <a:pPr lvl="0"/>
            <a:endParaRPr lang="es-MX" dirty="0"/>
          </a:p>
          <a:p>
            <a:pPr lvl="0"/>
            <a:endParaRPr lang="es-MX" dirty="0"/>
          </a:p>
          <a:p>
            <a:endParaRPr lang="es-MX" dirty="0"/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400090"/>
              </p:ext>
            </p:extLst>
          </p:nvPr>
        </p:nvGraphicFramePr>
        <p:xfrm>
          <a:off x="467544" y="3501008"/>
          <a:ext cx="8676455" cy="4395210"/>
        </p:xfrm>
        <a:graphic>
          <a:graphicData uri="http://schemas.openxmlformats.org/drawingml/2006/table">
            <a:tbl>
              <a:tblPr firstRow="1" firstCol="1" bandRow="1"/>
              <a:tblGrid>
                <a:gridCol w="2264784"/>
                <a:gridCol w="903568"/>
                <a:gridCol w="5508103"/>
              </a:tblGrid>
              <a:tr h="6480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2800" b="1">
                        <a:effectLst/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336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-    Define </a:t>
                      </a: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los 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DDHH 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Relevancia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336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-   Crea </a:t>
                      </a: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la Corte 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IDH 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82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ts val="336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Define </a:t>
                      </a: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las funciones 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y </a:t>
                      </a:r>
                    </a:p>
                    <a:p>
                      <a:pPr marL="0" indent="0" algn="l">
                        <a:lnSpc>
                          <a:spcPts val="336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     procedimientos </a:t>
                      </a: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de la </a:t>
                      </a:r>
                      <a:endParaRPr lang="es-MX" sz="2800" b="1" dirty="0" smtClean="0">
                        <a:effectLst/>
                        <a:latin typeface="+mj-lt"/>
                        <a:ea typeface="Calibri"/>
                        <a:cs typeface="Calibri"/>
                      </a:endParaRPr>
                    </a:p>
                    <a:p>
                      <a:pPr marL="0" indent="0" algn="l">
                        <a:lnSpc>
                          <a:spcPts val="336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     Comisión </a:t>
                      </a: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y </a:t>
                      </a:r>
                      <a:r>
                        <a:rPr lang="es-MX" sz="2800" b="1" dirty="0" smtClean="0">
                          <a:effectLst/>
                          <a:latin typeface="+mj-lt"/>
                          <a:ea typeface="Calibri"/>
                          <a:cs typeface="Calibri"/>
                        </a:rPr>
                        <a:t>la </a:t>
                      </a:r>
                      <a:r>
                        <a:rPr lang="es-MX" sz="2800" b="1" dirty="0">
                          <a:effectLst/>
                          <a:latin typeface="+mj-lt"/>
                          <a:ea typeface="Calibri"/>
                          <a:cs typeface="Calibri"/>
                        </a:rPr>
                        <a:t>Corte</a:t>
                      </a: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82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28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11 Flecha derecha"/>
          <p:cNvSpPr/>
          <p:nvPr/>
        </p:nvSpPr>
        <p:spPr>
          <a:xfrm>
            <a:off x="2699792" y="4005064"/>
            <a:ext cx="864096" cy="792088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3321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r>
              <a:rPr lang="es-MX" sz="4800" b="1" dirty="0" smtClean="0">
                <a:solidFill>
                  <a:srgbClr val="FF0000"/>
                </a:solidFill>
              </a:rPr>
              <a:t>Función consultiva (art. 64 de la  CADH)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b="1" i="1" dirty="0" smtClean="0">
                <a:solidFill>
                  <a:schemeClr val="tx1"/>
                </a:solidFill>
              </a:rPr>
              <a:t>Práctica común en el Derecho Internacional </a:t>
            </a:r>
          </a:p>
          <a:p>
            <a:pPr>
              <a:buNone/>
            </a:pPr>
            <a:endParaRPr lang="es-MX" b="1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b="1" i="1" dirty="0" smtClean="0">
                <a:solidFill>
                  <a:schemeClr val="tx1"/>
                </a:solidFill>
              </a:rPr>
              <a:t>¿Sobre qué se consulta?</a:t>
            </a:r>
            <a:endParaRPr lang="en-US" b="1" dirty="0" smtClean="0">
              <a:solidFill>
                <a:schemeClr val="tx1"/>
              </a:solidFill>
            </a:endParaRPr>
          </a:p>
          <a:p>
            <a:pPr lvl="0"/>
            <a:r>
              <a:rPr lang="es-MX" b="1" dirty="0" smtClean="0">
                <a:solidFill>
                  <a:schemeClr val="tx1"/>
                </a:solidFill>
              </a:rPr>
              <a:t>Interpretación de la CADH / Tratados interamericanos </a:t>
            </a:r>
            <a:endParaRPr lang="en-US" b="1" dirty="0" smtClean="0">
              <a:solidFill>
                <a:schemeClr val="tx1"/>
              </a:solidFill>
            </a:endParaRPr>
          </a:p>
          <a:p>
            <a:pPr lvl="0"/>
            <a:r>
              <a:rPr lang="es-MX" b="1" dirty="0" smtClean="0">
                <a:solidFill>
                  <a:schemeClr val="tx1"/>
                </a:solidFill>
              </a:rPr>
              <a:t>Compatibilidad entre legislación nacional y tratados internacionales.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b="1" i="1" dirty="0" smtClean="0">
                <a:solidFill>
                  <a:schemeClr val="tx1"/>
                </a:solidFill>
              </a:rPr>
              <a:t>¿Quién la solicita?</a:t>
            </a:r>
            <a:endParaRPr lang="en-US" b="1" dirty="0" smtClean="0">
              <a:solidFill>
                <a:schemeClr val="tx1"/>
              </a:solidFill>
            </a:endParaRPr>
          </a:p>
          <a:p>
            <a:pPr lvl="0"/>
            <a:r>
              <a:rPr lang="es-MX" b="1" dirty="0" smtClean="0">
                <a:solidFill>
                  <a:schemeClr val="tx1"/>
                </a:solidFill>
              </a:rPr>
              <a:t>Estados miembros de la OEA</a:t>
            </a:r>
            <a:endParaRPr lang="en-US" b="1" dirty="0" smtClean="0">
              <a:solidFill>
                <a:schemeClr val="tx1"/>
              </a:solidFill>
            </a:endParaRPr>
          </a:p>
          <a:p>
            <a:pPr lvl="0"/>
            <a:r>
              <a:rPr lang="es-MX" b="1" dirty="0" smtClean="0">
                <a:solidFill>
                  <a:schemeClr val="tx1"/>
                </a:solidFill>
              </a:rPr>
              <a:t>Órganos de la OEA 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Función Consultiva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b="1" i="1" dirty="0" smtClean="0">
                <a:solidFill>
                  <a:schemeClr val="tx1"/>
                </a:solidFill>
              </a:rPr>
              <a:t>Proceso abierto (artículo 73.3 del Reglamento de la Corte)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err="1" smtClean="0">
                <a:solidFill>
                  <a:schemeClr val="tx1"/>
                </a:solidFill>
              </a:rPr>
              <a:t>Amicus</a:t>
            </a:r>
            <a:r>
              <a:rPr lang="es-MX" b="1" dirty="0" smtClean="0">
                <a:solidFill>
                  <a:schemeClr val="tx1"/>
                </a:solidFill>
              </a:rPr>
              <a:t> </a:t>
            </a:r>
            <a:r>
              <a:rPr lang="es-MX" b="1" dirty="0" err="1" smtClean="0">
                <a:solidFill>
                  <a:schemeClr val="tx1"/>
                </a:solidFill>
              </a:rPr>
              <a:t>Curiae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La más  extensa a nivel internacional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b="1" i="1" dirty="0" smtClean="0">
                <a:solidFill>
                  <a:schemeClr val="tx1"/>
                </a:solidFill>
              </a:rPr>
              <a:t>Número de Opiniones Consultivas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20 Opiniones Consultivas</a:t>
            </a:r>
            <a:endParaRPr lang="en-US" b="1" dirty="0" smtClean="0">
              <a:solidFill>
                <a:schemeClr val="tx1"/>
              </a:solidFill>
            </a:endParaRPr>
          </a:p>
          <a:p>
            <a:pPr lvl="1"/>
            <a:r>
              <a:rPr lang="es-MX" sz="2200" b="1" dirty="0" smtClean="0">
                <a:solidFill>
                  <a:schemeClr val="tx1"/>
                </a:solidFill>
              </a:rPr>
              <a:t>Derechos de migrantes indocumentados (México)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1"/>
            <a:r>
              <a:rPr lang="es-MX" sz="2200" b="1" dirty="0" smtClean="0">
                <a:solidFill>
                  <a:schemeClr val="tx1"/>
                </a:solidFill>
              </a:rPr>
              <a:t>Asistencia consular – debido proceso- migrantes indocumentados (México)</a:t>
            </a:r>
          </a:p>
          <a:p>
            <a:pPr lvl="1"/>
            <a:r>
              <a:rPr lang="es-MX" sz="2200" b="1" dirty="0" smtClean="0">
                <a:solidFill>
                  <a:schemeClr val="tx1"/>
                </a:solidFill>
              </a:rPr>
              <a:t>Hábeas Corpus Bajo Suspensión de Garantías (CIDH)</a:t>
            </a:r>
            <a:endParaRPr lang="en-US" sz="2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Tipos de competencia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MX" sz="3300" b="1" i="1" dirty="0" err="1" smtClean="0">
                <a:solidFill>
                  <a:schemeClr val="tx1"/>
                </a:solidFill>
              </a:rPr>
              <a:t>Ratione</a:t>
            </a:r>
            <a:r>
              <a:rPr lang="es-MX" sz="3300" b="1" i="1" dirty="0" smtClean="0">
                <a:solidFill>
                  <a:schemeClr val="tx1"/>
                </a:solidFill>
              </a:rPr>
              <a:t> </a:t>
            </a:r>
            <a:r>
              <a:rPr lang="es-MX" sz="3300" b="1" i="1" dirty="0" err="1" smtClean="0">
                <a:solidFill>
                  <a:schemeClr val="tx1"/>
                </a:solidFill>
              </a:rPr>
              <a:t>temporis</a:t>
            </a:r>
            <a:r>
              <a:rPr lang="es-MX" sz="3300" b="1" i="1" dirty="0" smtClean="0">
                <a:solidFill>
                  <a:schemeClr val="tx1"/>
                </a:solidFill>
              </a:rPr>
              <a:t> </a:t>
            </a:r>
            <a:r>
              <a:rPr lang="es-MX" sz="3200" b="1" i="1" dirty="0" smtClean="0">
                <a:solidFill>
                  <a:schemeClr val="tx1"/>
                </a:solidFill>
              </a:rPr>
              <a:t>		</a:t>
            </a:r>
            <a:r>
              <a:rPr lang="es-MX" sz="3300" b="1" i="1" dirty="0" smtClean="0">
                <a:solidFill>
                  <a:schemeClr val="tx1"/>
                </a:solidFill>
              </a:rPr>
              <a:t>Casos </a:t>
            </a:r>
            <a:r>
              <a:rPr lang="es-MX" sz="3300" b="1" dirty="0" smtClean="0">
                <a:solidFill>
                  <a:schemeClr val="tx1"/>
                </a:solidFill>
              </a:rPr>
              <a:t>cuyos 						hechos o efectos 					hayan ocurrido 					después de 						aceptada su 						competencia</a:t>
            </a:r>
            <a:endParaRPr lang="en-US" sz="33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sz="3300" b="1" dirty="0" smtClean="0">
                <a:solidFill>
                  <a:schemeClr val="tx1"/>
                </a:solidFill>
              </a:rPr>
              <a:t> </a:t>
            </a:r>
            <a:endParaRPr lang="en-US" sz="33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sz="3200" b="1" dirty="0" smtClean="0">
                <a:solidFill>
                  <a:schemeClr val="tx1"/>
                </a:solidFill>
              </a:rPr>
              <a:t> </a:t>
            </a:r>
            <a:r>
              <a:rPr lang="es-MX" sz="3300" b="1" i="1" dirty="0" err="1" smtClean="0">
                <a:solidFill>
                  <a:schemeClr val="tx1"/>
                </a:solidFill>
              </a:rPr>
              <a:t>Ratione</a:t>
            </a:r>
            <a:r>
              <a:rPr lang="es-MX" sz="3300" b="1" i="1" dirty="0" smtClean="0">
                <a:solidFill>
                  <a:schemeClr val="tx1"/>
                </a:solidFill>
              </a:rPr>
              <a:t> </a:t>
            </a:r>
            <a:r>
              <a:rPr lang="es-MX" sz="3300" b="1" i="1" dirty="0" err="1" smtClean="0">
                <a:solidFill>
                  <a:schemeClr val="tx1"/>
                </a:solidFill>
              </a:rPr>
              <a:t>materiae</a:t>
            </a:r>
            <a:r>
              <a:rPr lang="es-MX" sz="3300" b="1" i="1" dirty="0" smtClean="0">
                <a:solidFill>
                  <a:schemeClr val="tx1"/>
                </a:solidFill>
              </a:rPr>
              <a:t> </a:t>
            </a:r>
            <a:r>
              <a:rPr lang="es-MX" sz="3200" b="1" i="1" dirty="0" smtClean="0">
                <a:solidFill>
                  <a:schemeClr val="tx1"/>
                </a:solidFill>
              </a:rPr>
              <a:t>		</a:t>
            </a:r>
            <a:r>
              <a:rPr lang="es-MX" sz="3300" b="1" i="1" dirty="0" smtClean="0">
                <a:solidFill>
                  <a:schemeClr val="tx1"/>
                </a:solidFill>
              </a:rPr>
              <a:t>Casos de Estados 					que </a:t>
            </a:r>
            <a:r>
              <a:rPr lang="es-MX" sz="3300" b="1" dirty="0" smtClean="0">
                <a:solidFill>
                  <a:schemeClr val="tx1"/>
                </a:solidFill>
              </a:rPr>
              <a:t>han 							aceptado su 						competencia 						contenciosa (21 					Estados)</a:t>
            </a:r>
            <a:endParaRPr lang="en-US" sz="32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3707904" y="1844824"/>
            <a:ext cx="108012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>
            <a:off x="3779912" y="4293096"/>
            <a:ext cx="108012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2167881"/>
          </a:xfrm>
        </p:spPr>
        <p:txBody>
          <a:bodyPr/>
          <a:lstStyle/>
          <a:p>
            <a:r>
              <a:rPr lang="es-MX" sz="6600" b="1" dirty="0" smtClean="0">
                <a:solidFill>
                  <a:srgbClr val="FF0000"/>
                </a:solidFill>
              </a:rPr>
              <a:t>PROCEDIMIENTO CONTENCIOSO</a:t>
            </a:r>
            <a:endParaRPr lang="en-U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31640" y="3284984"/>
            <a:ext cx="6400800" cy="2947392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ANTE LA CIDH</a:t>
            </a:r>
          </a:p>
          <a:p>
            <a:r>
              <a:rPr lang="en-US" sz="4000" b="1" dirty="0">
                <a:solidFill>
                  <a:srgbClr val="FF0000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ANTE LA CORTE IDH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r>
              <a:rPr lang="es-MX" sz="4400" b="1" dirty="0" smtClean="0">
                <a:solidFill>
                  <a:srgbClr val="FF0000"/>
                </a:solidFill>
              </a:rPr>
              <a:t>CIDH -Sistema de Peticiones y Casos  (arts. 44–51 CADH)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s-MX" sz="2800" b="1" dirty="0" smtClean="0">
                <a:solidFill>
                  <a:schemeClr val="tx1"/>
                </a:solidFill>
              </a:rPr>
              <a:t>Función </a:t>
            </a:r>
            <a:r>
              <a:rPr lang="es-MX" sz="2800" b="1" dirty="0" err="1" smtClean="0">
                <a:solidFill>
                  <a:schemeClr val="tx1"/>
                </a:solidFill>
              </a:rPr>
              <a:t>cuasijudicial</a:t>
            </a:r>
            <a:r>
              <a:rPr lang="es-MX" sz="2800" b="1" dirty="0" smtClean="0">
                <a:solidFill>
                  <a:schemeClr val="tx1"/>
                </a:solidFill>
              </a:rPr>
              <a:t>: La más importante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Otorgada en 1965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Ratificada en 1969 al aprobarse la CADH</a:t>
            </a:r>
            <a:endParaRPr lang="en-US" sz="2800" b="1" dirty="0" smtClean="0">
              <a:solidFill>
                <a:schemeClr val="tx1"/>
              </a:solidFill>
            </a:endParaRPr>
          </a:p>
          <a:p>
            <a:endParaRPr lang="en-US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sz="2800" b="1" dirty="0" smtClean="0">
                <a:solidFill>
                  <a:schemeClr val="tx1"/>
                </a:solidFill>
              </a:rPr>
              <a:t>En 2010, la Comisión había recibido miles de denuncias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Dando lugar a más de 14,000 peticiones o casos.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Procedimiento de Presentación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600200"/>
            <a:ext cx="9073008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b="1" dirty="0" smtClean="0">
                <a:solidFill>
                  <a:schemeClr val="tx1"/>
                </a:solidFill>
              </a:rPr>
              <a:t>Procedimiento sencillo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No se requiere de un abogado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Se puede enviar por correo, fax, mail o el portal de la Comisión (formulario)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No es necesario presentar anexos originales o copias certificadas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b="1" dirty="0" smtClean="0">
                <a:solidFill>
                  <a:schemeClr val="tx1"/>
                </a:solidFill>
              </a:rPr>
              <a:t>Amplia accesibilidad 	     Gran cantidad de peticiones 				     o denuncias.</a:t>
            </a: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b="1" dirty="0" smtClean="0">
                <a:solidFill>
                  <a:schemeClr val="tx1"/>
                </a:solidFill>
              </a:rPr>
              <a:t>En el 2012 la CIDH recibió 1936 peticiones</a:t>
            </a:r>
            <a:endParaRPr lang="en-US" b="1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s-MX" sz="2200" b="1" dirty="0" smtClean="0">
                <a:solidFill>
                  <a:schemeClr val="tx1"/>
                </a:solidFill>
              </a:rPr>
              <a:t>México (431 peticiones) 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s-MX" sz="2200" b="1" dirty="0" smtClean="0">
                <a:solidFill>
                  <a:schemeClr val="tx1"/>
                </a:solidFill>
              </a:rPr>
              <a:t>Colombia (386 peticiones)</a:t>
            </a:r>
            <a:endParaRPr lang="en-US" sz="22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3 Igual que"/>
          <p:cNvSpPr/>
          <p:nvPr/>
        </p:nvSpPr>
        <p:spPr>
          <a:xfrm>
            <a:off x="3635896" y="4221088"/>
            <a:ext cx="792088" cy="504056"/>
          </a:xfrm>
          <a:prstGeom prst="mathEqual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pPr lvl="0" algn="l"/>
            <a:r>
              <a:rPr lang="es-MX" sz="4800" b="1" dirty="0" smtClean="0">
                <a:solidFill>
                  <a:srgbClr val="FF0000"/>
                </a:solidFill>
              </a:rPr>
              <a:t>Continuación… 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sz="3200" b="1" dirty="0" smtClean="0">
                <a:solidFill>
                  <a:schemeClr val="tx1"/>
                </a:solidFill>
              </a:rPr>
              <a:t>Al ser recibida una petición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Se le asigna un número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Se hace constar la fecha de recepción y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Se acusa recibo al peticionario.</a:t>
            </a:r>
            <a:endParaRPr lang="en-US" sz="3200" b="1" dirty="0" smtClean="0">
              <a:solidFill>
                <a:schemeClr val="tx1"/>
              </a:solidFill>
            </a:endParaRPr>
          </a:p>
          <a:p>
            <a:endParaRPr lang="en-US" sz="32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sz="3200" b="1" dirty="0" smtClean="0">
                <a:solidFill>
                  <a:schemeClr val="tx1"/>
                </a:solidFill>
              </a:rPr>
              <a:t>Inicio de un largo y complejo proceso de análisis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Tramitación Inicial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MX" sz="3600" b="1" dirty="0" smtClean="0">
                <a:solidFill>
                  <a:schemeClr val="tx1"/>
                </a:solidFill>
              </a:rPr>
              <a:t>Revisión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 lvl="0"/>
            <a:r>
              <a:rPr lang="es-MX" sz="3600" b="1" dirty="0" smtClean="0">
                <a:solidFill>
                  <a:schemeClr val="tx1"/>
                </a:solidFill>
              </a:rPr>
              <a:t>Requisitos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 lvl="0"/>
            <a:r>
              <a:rPr lang="es-MX" sz="3600" b="1" dirty="0" smtClean="0">
                <a:solidFill>
                  <a:schemeClr val="tx1"/>
                </a:solidFill>
              </a:rPr>
              <a:t>Orden de evaluación y excepciones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 lvl="0"/>
            <a:r>
              <a:rPr lang="es-MX" sz="3600" b="1" dirty="0" smtClean="0">
                <a:solidFill>
                  <a:schemeClr val="tx1"/>
                </a:solidFill>
              </a:rPr>
              <a:t>Resultados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 lvl="0"/>
            <a:r>
              <a:rPr lang="es-MX" sz="3600" b="1" dirty="0" smtClean="0">
                <a:solidFill>
                  <a:schemeClr val="tx1"/>
                </a:solidFill>
              </a:rPr>
              <a:t>Retraso Procesal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Tramitación inicial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412776"/>
          <a:ext cx="856895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4400" b="1" dirty="0" smtClean="0">
                <a:solidFill>
                  <a:srgbClr val="FF0000"/>
                </a:solidFill>
              </a:rPr>
              <a:t>Requisitos para la tramitación inicial (artículo 28)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lvl="0"/>
            <a:r>
              <a:rPr lang="es-MX" sz="2200" b="1" dirty="0" smtClean="0">
                <a:solidFill>
                  <a:schemeClr val="tx1"/>
                </a:solidFill>
              </a:rPr>
              <a:t>Nombre de los denunciantes o representantes legales;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0"/>
            <a:r>
              <a:rPr lang="es-MX" sz="2200" b="1" dirty="0" smtClean="0">
                <a:solidFill>
                  <a:schemeClr val="tx1"/>
                </a:solidFill>
              </a:rPr>
              <a:t>Indicación de si desea permanecer anónimo ante el Estado y las razones;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0"/>
            <a:r>
              <a:rPr lang="es-MX" sz="2200" b="1" dirty="0" smtClean="0">
                <a:solidFill>
                  <a:schemeClr val="tx1"/>
                </a:solidFill>
              </a:rPr>
              <a:t>Datos de contacto;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0"/>
            <a:r>
              <a:rPr lang="es-MX" sz="2200" b="1" dirty="0" smtClean="0">
                <a:solidFill>
                  <a:schemeClr val="tx1"/>
                </a:solidFill>
              </a:rPr>
              <a:t>Relato detallado de la situación denunciada;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0"/>
            <a:r>
              <a:rPr lang="es-MX" sz="2200" b="1" dirty="0" smtClean="0">
                <a:solidFill>
                  <a:schemeClr val="tx1"/>
                </a:solidFill>
              </a:rPr>
              <a:t>Nombre de la víctima y autoridades involucradas;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0"/>
            <a:r>
              <a:rPr lang="es-MX" sz="2200" b="1" dirty="0" smtClean="0">
                <a:solidFill>
                  <a:schemeClr val="tx1"/>
                </a:solidFill>
              </a:rPr>
              <a:t>Estado que se considera responsable;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0"/>
            <a:r>
              <a:rPr lang="es-MX" sz="2200" b="1" dirty="0" smtClean="0">
                <a:solidFill>
                  <a:schemeClr val="tx1"/>
                </a:solidFill>
              </a:rPr>
              <a:t>Cumplimiento con el plazo previsto (6 meses);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0"/>
            <a:r>
              <a:rPr lang="es-MX" sz="2200" b="1" dirty="0" smtClean="0">
                <a:solidFill>
                  <a:schemeClr val="tx1"/>
                </a:solidFill>
              </a:rPr>
              <a:t>Agotamiento de recursos internos;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lvl="0"/>
            <a:r>
              <a:rPr lang="es-MX" sz="2200" b="1" dirty="0" smtClean="0">
                <a:solidFill>
                  <a:schemeClr val="tx1"/>
                </a:solidFill>
              </a:rPr>
              <a:t>Informar si la denuncia está ante instancia internacional.</a:t>
            </a:r>
            <a:endParaRPr lang="en-US" sz="2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>
                <a:solidFill>
                  <a:srgbClr val="FF0000"/>
                </a:solidFill>
                <a:effectLst/>
              </a:rPr>
              <a:t>Con la entrada en vigor de la CADH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sz="2600" b="1" dirty="0">
                <a:solidFill>
                  <a:schemeClr val="tx1"/>
                </a:solidFill>
              </a:rPr>
              <a:t>Otros instrumentos del Sistema Interamericano fueron creados:</a:t>
            </a:r>
          </a:p>
          <a:p>
            <a:pPr lvl="0"/>
            <a:r>
              <a:rPr lang="es-MX" b="1" dirty="0" smtClean="0">
                <a:solidFill>
                  <a:schemeClr val="tx1"/>
                </a:solidFill>
              </a:rPr>
              <a:t>Protocolo </a:t>
            </a:r>
            <a:r>
              <a:rPr lang="es-MX" b="1" dirty="0">
                <a:solidFill>
                  <a:schemeClr val="tx1"/>
                </a:solidFill>
              </a:rPr>
              <a:t>de San </a:t>
            </a:r>
            <a:r>
              <a:rPr lang="es-MX" b="1" dirty="0" smtClean="0">
                <a:solidFill>
                  <a:schemeClr val="tx1"/>
                </a:solidFill>
              </a:rPr>
              <a:t>Salvador</a:t>
            </a:r>
            <a:endParaRPr lang="es-MX" b="1" dirty="0">
              <a:solidFill>
                <a:schemeClr val="tx1"/>
              </a:solidFill>
            </a:endParaRP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Protocolo </a:t>
            </a:r>
            <a:r>
              <a:rPr lang="es-MX" b="1" dirty="0" smtClean="0">
                <a:solidFill>
                  <a:schemeClr val="tx1"/>
                </a:solidFill>
              </a:rPr>
              <a:t>relativo </a:t>
            </a:r>
            <a:r>
              <a:rPr lang="es-MX" b="1" dirty="0">
                <a:solidFill>
                  <a:schemeClr val="tx1"/>
                </a:solidFill>
              </a:rPr>
              <a:t>a la pena de muerte </a:t>
            </a: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Convención Interamericana para Prevenir y Sancionar la Tortura </a:t>
            </a: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Convención Interamericana sobre Desaparición Forzada de Personas </a:t>
            </a: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Convención Interamericana para prevenir, sancionar y erradicar la violencia contra la Mujer “Convención de Belém do Pará” </a:t>
            </a: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Convención Interamericana para la Eliminación de Todas las Formas de Discriminación Contra las Personas con </a:t>
            </a:r>
            <a:r>
              <a:rPr lang="es-MX" b="1" dirty="0" smtClean="0">
                <a:solidFill>
                  <a:schemeClr val="tx1"/>
                </a:solidFill>
              </a:rPr>
              <a:t>Discapacidad</a:t>
            </a:r>
            <a:endParaRPr lang="es-MX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852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>Orden de evaluación y excepciones 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MX" sz="3000" b="1" dirty="0" smtClean="0">
                <a:solidFill>
                  <a:schemeClr val="tx1"/>
                </a:solidFill>
              </a:rPr>
              <a:t>La petición será estudiada conforme sean recibidas</a:t>
            </a:r>
            <a:endParaRPr lang="en-US" sz="3000" b="1" dirty="0" smtClean="0">
              <a:solidFill>
                <a:schemeClr val="tx1"/>
              </a:solidFill>
            </a:endParaRPr>
          </a:p>
          <a:p>
            <a:endParaRPr lang="en-US" sz="3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sz="3000" b="1" dirty="0" smtClean="0">
                <a:solidFill>
                  <a:schemeClr val="tx1"/>
                </a:solidFill>
              </a:rPr>
              <a:t>Excepto: </a:t>
            </a:r>
            <a:endParaRPr lang="en-US" sz="3000" b="1" dirty="0" smtClean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s-MX" sz="3000" b="1" dirty="0" smtClean="0">
                <a:solidFill>
                  <a:schemeClr val="tx1"/>
                </a:solidFill>
              </a:rPr>
              <a:t>1. Cuando el transcurso del tiempo prive a la petición de su efecto útil:</a:t>
            </a:r>
            <a:endParaRPr lang="en-US" sz="3000" b="1" dirty="0" smtClean="0">
              <a:solidFill>
                <a:schemeClr val="tx1"/>
              </a:solidFill>
            </a:endParaRPr>
          </a:p>
          <a:p>
            <a:r>
              <a:rPr lang="es-MX" sz="3000" b="1" dirty="0" smtClean="0">
                <a:solidFill>
                  <a:schemeClr val="tx1"/>
                </a:solidFill>
              </a:rPr>
              <a:t>adultos mayores o niños;</a:t>
            </a:r>
            <a:endParaRPr lang="en-US" sz="3000" b="1" dirty="0" smtClean="0">
              <a:solidFill>
                <a:schemeClr val="tx1"/>
              </a:solidFill>
            </a:endParaRPr>
          </a:p>
          <a:p>
            <a:r>
              <a:rPr lang="es-MX" sz="3000" b="1" dirty="0" smtClean="0">
                <a:solidFill>
                  <a:schemeClr val="tx1"/>
                </a:solidFill>
              </a:rPr>
              <a:t>personas con enfermedad terminal;</a:t>
            </a:r>
            <a:endParaRPr lang="en-US" sz="3000" b="1" dirty="0" smtClean="0">
              <a:solidFill>
                <a:schemeClr val="tx1"/>
              </a:solidFill>
            </a:endParaRPr>
          </a:p>
          <a:p>
            <a:r>
              <a:rPr lang="es-MX" sz="3000" b="1" dirty="0" smtClean="0">
                <a:solidFill>
                  <a:schemeClr val="tx1"/>
                </a:solidFill>
              </a:rPr>
              <a:t>personas sujetas a la aplicación de la pena de muerte; </a:t>
            </a:r>
            <a:endParaRPr lang="en-US" sz="3000" b="1" dirty="0" smtClean="0">
              <a:solidFill>
                <a:schemeClr val="tx1"/>
              </a:solidFill>
            </a:endParaRPr>
          </a:p>
          <a:p>
            <a:r>
              <a:rPr lang="es-MX" sz="3000" b="1" dirty="0" smtClean="0">
                <a:solidFill>
                  <a:schemeClr val="tx1"/>
                </a:solidFill>
              </a:rPr>
              <a:t>cuando la petición esté conectada con una medida cautelar o provisional </a:t>
            </a:r>
            <a:endParaRPr lang="en-US" sz="30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Excepciones…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s-MX" sz="4000" b="1" dirty="0" smtClean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s-MX" sz="4000" b="1" dirty="0" smtClean="0">
                <a:solidFill>
                  <a:schemeClr val="tx1"/>
                </a:solidFill>
              </a:rPr>
              <a:t>2</a:t>
            </a:r>
            <a:r>
              <a:rPr lang="es-MX" sz="4000" b="1" dirty="0">
                <a:solidFill>
                  <a:schemeClr val="tx1"/>
                </a:solidFill>
              </a:rPr>
              <a:t>. Si las presuntas víctimas son personas privadas de libertad.</a:t>
            </a:r>
            <a:endParaRPr lang="en-US" sz="4000" b="1" dirty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n-US" sz="4000" b="1" dirty="0">
                <a:solidFill>
                  <a:schemeClr val="tx1"/>
                </a:solidFill>
              </a:rPr>
              <a:t>3. </a:t>
            </a:r>
            <a:r>
              <a:rPr lang="es-MX" sz="4000" b="1" dirty="0">
                <a:solidFill>
                  <a:schemeClr val="tx1"/>
                </a:solidFill>
              </a:rPr>
              <a:t>Si el Estado quiere entrar en un proceso de solución amistosa.</a:t>
            </a:r>
            <a:endParaRPr lang="en-US" sz="4000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954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Resultado de la evaluación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es-MX" sz="3200" b="1" dirty="0" smtClean="0">
                <a:solidFill>
                  <a:schemeClr val="tx1"/>
                </a:solidFill>
              </a:rPr>
              <a:t>Abrir a trámite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Rechazo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lvl="1"/>
            <a:r>
              <a:rPr lang="es-MX" sz="3200" b="1" dirty="0" smtClean="0">
                <a:solidFill>
                  <a:schemeClr val="tx1"/>
                </a:solidFill>
              </a:rPr>
              <a:t>90 % de las peticiones no cumplen con los requisitos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Pedir más información al peticionario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Retraso procesal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>
                <a:solidFill>
                  <a:schemeClr val="tx1"/>
                </a:solidFill>
              </a:rPr>
              <a:t>En el 2012, 7208 peticiones continuaban pendientes de estudio inicial </a:t>
            </a: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n-US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67544" y="3140968"/>
          <a:ext cx="8352927" cy="27363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37428"/>
                <a:gridCol w="1670586"/>
                <a:gridCol w="3644913"/>
              </a:tblGrid>
              <a:tr h="2736304">
                <a:tc>
                  <a:txBody>
                    <a:bodyPr/>
                    <a:lstStyle/>
                    <a:p>
                      <a:r>
                        <a:rPr lang="es-MX" sz="28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Largo tiempo de espera entre la presentación de una petición y su tramitación</a:t>
                      </a:r>
                      <a:endParaRPr lang="en-US" sz="2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8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-Poca financiación </a:t>
                      </a:r>
                      <a:endParaRPr lang="en-US" sz="28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s-MX" sz="28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-Falta de compromiso de los Estados </a:t>
                      </a:r>
                      <a:endParaRPr lang="en-US" sz="28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5 Conector recto de flecha"/>
          <p:cNvCxnSpPr/>
          <p:nvPr/>
        </p:nvCxnSpPr>
        <p:spPr>
          <a:xfrm>
            <a:off x="3635896" y="3717032"/>
            <a:ext cx="129614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Retraso procesal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sz="2800" b="1" dirty="0" smtClean="0">
                <a:solidFill>
                  <a:schemeClr val="tx1"/>
                </a:solidFill>
              </a:rPr>
              <a:t>En los últimos 3 años: “Superávit”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Se han evaluado más peticiones de las que ha recibido (sin contar Argentina y Honduras)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sz="2800" b="1" dirty="0" smtClean="0">
                <a:solidFill>
                  <a:schemeClr val="tx1"/>
                </a:solidFill>
              </a:rPr>
              <a:t> 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sz="2800" b="1" dirty="0" smtClean="0">
                <a:solidFill>
                  <a:schemeClr val="tx1"/>
                </a:solidFill>
              </a:rPr>
              <a:t>Gracias a: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Programas y fondos especiales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Por la comunidad internacional y la CIDH</a:t>
            </a:r>
            <a:endParaRPr lang="en-US" sz="28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Traslado al Estado y plazos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-252536" y="1916832"/>
          <a:ext cx="939653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¿Qué se discute en la etapa de admisibilidad?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Hechos (bajo las posiciones de las partes)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Competencia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Agotamiento de los recursos internos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Cumplimiento del plazo (6 meses)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Duplicidad de procedimientos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Cosa juzgada internacional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Caracterización de violaciones de derechos humanos 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s-MX" sz="4800" b="1" dirty="0" smtClean="0">
                <a:solidFill>
                  <a:srgbClr val="FF0000"/>
                </a:solidFill>
              </a:rPr>
              <a:t>Agotamiento de recursos internos (art. 46 CADH)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>
                <a:solidFill>
                  <a:schemeClr val="tx1"/>
                </a:solidFill>
              </a:rPr>
              <a:t>Naturaleza subsidiaria y complementaria del Sistema Interamericano </a:t>
            </a: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Este </a:t>
            </a:r>
            <a:r>
              <a:rPr lang="en-US" sz="2800" b="1" dirty="0" err="1" smtClean="0">
                <a:solidFill>
                  <a:schemeClr val="tx1"/>
                </a:solidFill>
              </a:rPr>
              <a:t>agotamiento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debe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ser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conforme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a los </a:t>
            </a:r>
            <a:r>
              <a:rPr lang="en-US" sz="2800" b="1" dirty="0" err="1">
                <a:solidFill>
                  <a:schemeClr val="tx1"/>
                </a:solidFill>
              </a:rPr>
              <a:t>principios</a:t>
            </a:r>
            <a:r>
              <a:rPr lang="en-US" sz="2800" b="1" dirty="0">
                <a:solidFill>
                  <a:schemeClr val="tx1"/>
                </a:solidFill>
              </a:rPr>
              <a:t> del </a:t>
            </a:r>
            <a:r>
              <a:rPr lang="en-US" sz="2800" b="1" dirty="0" err="1">
                <a:solidFill>
                  <a:schemeClr val="tx1"/>
                </a:solidFill>
              </a:rPr>
              <a:t>derecho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internacional</a:t>
            </a:r>
            <a:endParaRPr lang="en-US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n-US" sz="28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076751"/>
              </p:ext>
            </p:extLst>
          </p:nvPr>
        </p:nvGraphicFramePr>
        <p:xfrm>
          <a:off x="611560" y="2852936"/>
          <a:ext cx="8064896" cy="18722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8299"/>
                <a:gridCol w="5376597"/>
              </a:tblGrid>
              <a:tr h="1872208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2800" b="1" dirty="0" smtClean="0">
                        <a:latin typeface="+mj-lt"/>
                      </a:endParaRPr>
                    </a:p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>
                          <a:latin typeface="+mj-lt"/>
                        </a:rPr>
                        <a:t>Objetivo</a:t>
                      </a:r>
                      <a:endParaRPr lang="en-US" sz="2800" b="1" dirty="0" smtClean="0">
                        <a:latin typeface="+mj-lt"/>
                      </a:endParaRPr>
                    </a:p>
                    <a:p>
                      <a:endParaRPr lang="en-US" sz="2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8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Que las autoridades nacionales conozcan sobre la supuesta violación,</a:t>
                      </a:r>
                      <a:r>
                        <a:rPr lang="es-MX" sz="28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y la solucionen</a:t>
                      </a:r>
                      <a:endParaRPr lang="en-US" sz="28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8 Conector recto de flecha"/>
          <p:cNvCxnSpPr/>
          <p:nvPr/>
        </p:nvCxnSpPr>
        <p:spPr>
          <a:xfrm>
            <a:off x="2771800" y="3573016"/>
            <a:ext cx="50405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>Excepciones al agotamiento (art. 46.2 CADH)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sz="3200" b="1" dirty="0" err="1" smtClean="0">
                <a:solidFill>
                  <a:schemeClr val="tx1"/>
                </a:solidFill>
              </a:rPr>
              <a:t>Inexistencia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de un </a:t>
            </a:r>
            <a:r>
              <a:rPr lang="en-US" sz="3200" b="1" dirty="0" err="1">
                <a:solidFill>
                  <a:schemeClr val="tx1"/>
                </a:solidFill>
              </a:rPr>
              <a:t>proceso</a:t>
            </a:r>
            <a:r>
              <a:rPr lang="en-US" sz="3200" b="1" dirty="0">
                <a:solidFill>
                  <a:schemeClr val="tx1"/>
                </a:solidFill>
              </a:rPr>
              <a:t> legal </a:t>
            </a:r>
            <a:r>
              <a:rPr lang="en-US" sz="3200" b="1" dirty="0" err="1">
                <a:solidFill>
                  <a:schemeClr val="tx1"/>
                </a:solidFill>
              </a:rPr>
              <a:t>para</a:t>
            </a:r>
            <a:r>
              <a:rPr lang="en-US" sz="3200" b="1" dirty="0">
                <a:solidFill>
                  <a:schemeClr val="tx1"/>
                </a:solidFill>
              </a:rPr>
              <a:t> la </a:t>
            </a:r>
            <a:r>
              <a:rPr lang="en-US" sz="3200" b="1" dirty="0" err="1">
                <a:solidFill>
                  <a:schemeClr val="tx1"/>
                </a:solidFill>
              </a:rPr>
              <a:t>protección</a:t>
            </a:r>
            <a:r>
              <a:rPr lang="en-US" sz="3200" b="1" dirty="0">
                <a:solidFill>
                  <a:schemeClr val="tx1"/>
                </a:solidFill>
              </a:rPr>
              <a:t> de los </a:t>
            </a:r>
            <a:r>
              <a:rPr lang="en-US" sz="3200" b="1" dirty="0" err="1">
                <a:solidFill>
                  <a:schemeClr val="tx1"/>
                </a:solidFill>
              </a:rPr>
              <a:t>derechos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violados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s-MX" sz="3200" b="1" dirty="0">
                <a:solidFill>
                  <a:schemeClr val="tx1"/>
                </a:solidFill>
              </a:rPr>
              <a:t>2. Impedimento a la víctima de acceder a los recursos o de agotarlos</a:t>
            </a:r>
          </a:p>
          <a:p>
            <a:pPr lvl="0">
              <a:buNone/>
            </a:pPr>
            <a:endParaRPr lang="en-US" sz="3200" b="1" dirty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n-US" sz="3200" b="1" dirty="0">
                <a:solidFill>
                  <a:schemeClr val="tx1"/>
                </a:solidFill>
              </a:rPr>
              <a:t>3. </a:t>
            </a:r>
            <a:r>
              <a:rPr lang="es-MX" sz="3200" b="1" dirty="0">
                <a:solidFill>
                  <a:schemeClr val="tx1"/>
                </a:solidFill>
              </a:rPr>
              <a:t>Retardo injustificado</a:t>
            </a:r>
          </a:p>
          <a:p>
            <a:pPr marL="0" indent="0">
              <a:buNone/>
            </a:pPr>
            <a:endParaRPr lang="en-US" sz="3200" b="1" dirty="0" smtClean="0">
              <a:solidFill>
                <a:schemeClr val="tx1"/>
              </a:solidFill>
            </a:endParaRPr>
          </a:p>
          <a:p>
            <a:endParaRPr lang="en-US" sz="32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>Excepciones al agotamiento (art. 46.2 CADH)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1. </a:t>
            </a:r>
            <a:r>
              <a:rPr lang="en-US" sz="3200" b="1" i="1" dirty="0" err="1" smtClean="0">
                <a:solidFill>
                  <a:schemeClr val="tx1"/>
                </a:solidFill>
              </a:rPr>
              <a:t>Inexistencia</a:t>
            </a:r>
            <a:r>
              <a:rPr lang="en-US" sz="3200" b="1" i="1" dirty="0" smtClean="0">
                <a:solidFill>
                  <a:schemeClr val="tx1"/>
                </a:solidFill>
              </a:rPr>
              <a:t> de un </a:t>
            </a:r>
            <a:r>
              <a:rPr lang="en-US" sz="3200" b="1" i="1" dirty="0" err="1" smtClean="0">
                <a:solidFill>
                  <a:schemeClr val="tx1"/>
                </a:solidFill>
              </a:rPr>
              <a:t>proceso</a:t>
            </a:r>
            <a:r>
              <a:rPr lang="en-US" sz="3200" b="1" i="1" dirty="0" smtClean="0">
                <a:solidFill>
                  <a:schemeClr val="tx1"/>
                </a:solidFill>
              </a:rPr>
              <a:t> legal </a:t>
            </a:r>
            <a:r>
              <a:rPr lang="en-US" sz="3200" b="1" i="1" dirty="0" err="1" smtClean="0">
                <a:solidFill>
                  <a:schemeClr val="tx1"/>
                </a:solidFill>
              </a:rPr>
              <a:t>para</a:t>
            </a:r>
            <a:r>
              <a:rPr lang="en-US" sz="3200" b="1" i="1" dirty="0" smtClean="0">
                <a:solidFill>
                  <a:schemeClr val="tx1"/>
                </a:solidFill>
              </a:rPr>
              <a:t> la </a:t>
            </a:r>
            <a:r>
              <a:rPr lang="en-US" sz="3200" b="1" i="1" dirty="0" err="1" smtClean="0">
                <a:solidFill>
                  <a:schemeClr val="tx1"/>
                </a:solidFill>
              </a:rPr>
              <a:t>protección</a:t>
            </a:r>
            <a:r>
              <a:rPr lang="en-US" sz="3200" b="1" i="1" dirty="0" smtClean="0">
                <a:solidFill>
                  <a:schemeClr val="tx1"/>
                </a:solidFill>
              </a:rPr>
              <a:t> de los </a:t>
            </a:r>
            <a:r>
              <a:rPr lang="en-US" sz="3200" b="1" i="1" dirty="0" err="1" smtClean="0">
                <a:solidFill>
                  <a:schemeClr val="tx1"/>
                </a:solidFill>
              </a:rPr>
              <a:t>derechos</a:t>
            </a:r>
            <a:r>
              <a:rPr lang="en-US" sz="3200" b="1" i="1" dirty="0" smtClean="0">
                <a:solidFill>
                  <a:schemeClr val="tx1"/>
                </a:solidFill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</a:rPr>
              <a:t>violados</a:t>
            </a:r>
            <a:endParaRPr lang="en-US" sz="3200" b="1" i="1" dirty="0" smtClean="0">
              <a:solidFill>
                <a:schemeClr val="tx1"/>
              </a:solidFill>
            </a:endParaRPr>
          </a:p>
          <a:p>
            <a:endParaRPr lang="en-US" sz="3200" b="1" dirty="0" smtClean="0">
              <a:solidFill>
                <a:schemeClr val="tx1"/>
              </a:solidFill>
            </a:endParaRPr>
          </a:p>
          <a:p>
            <a:pPr lvl="1"/>
            <a:r>
              <a:rPr lang="en-US" sz="3200" b="1" dirty="0" smtClean="0">
                <a:solidFill>
                  <a:schemeClr val="tx1"/>
                </a:solidFill>
              </a:rPr>
              <a:t>La </a:t>
            </a:r>
            <a:r>
              <a:rPr lang="en-US" sz="3200" b="1" dirty="0" err="1" smtClean="0">
                <a:solidFill>
                  <a:schemeClr val="tx1"/>
                </a:solidFill>
              </a:rPr>
              <a:t>mera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existencia</a:t>
            </a:r>
            <a:r>
              <a:rPr lang="en-US" sz="3200" b="1" dirty="0" smtClean="0">
                <a:solidFill>
                  <a:schemeClr val="tx1"/>
                </a:solidFill>
              </a:rPr>
              <a:t> de un </a:t>
            </a:r>
            <a:r>
              <a:rPr lang="en-US" sz="3200" b="1" dirty="0" err="1" smtClean="0">
                <a:solidFill>
                  <a:schemeClr val="tx1"/>
                </a:solidFill>
              </a:rPr>
              <a:t>recurso</a:t>
            </a:r>
            <a:r>
              <a:rPr lang="en-US" sz="3200" b="1" dirty="0" smtClean="0">
                <a:solidFill>
                  <a:schemeClr val="tx1"/>
                </a:solidFill>
              </a:rPr>
              <a:t> no </a:t>
            </a:r>
            <a:r>
              <a:rPr lang="en-US" sz="3200" b="1" dirty="0" err="1" smtClean="0">
                <a:solidFill>
                  <a:schemeClr val="tx1"/>
                </a:solidFill>
              </a:rPr>
              <a:t>es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suficiente</a:t>
            </a:r>
            <a:r>
              <a:rPr lang="en-US" sz="3200" b="1" dirty="0" smtClean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sz="3200" b="1" dirty="0" smtClean="0">
                <a:solidFill>
                  <a:schemeClr val="tx1"/>
                </a:solidFill>
              </a:rPr>
              <a:t>El </a:t>
            </a:r>
            <a:r>
              <a:rPr lang="en-US" sz="3200" b="1" dirty="0" err="1" smtClean="0">
                <a:solidFill>
                  <a:schemeClr val="tx1"/>
                </a:solidFill>
              </a:rPr>
              <a:t>recurso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tiene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que</a:t>
            </a:r>
            <a:r>
              <a:rPr lang="en-US" sz="3200" b="1" dirty="0" smtClean="0">
                <a:solidFill>
                  <a:schemeClr val="tx1"/>
                </a:solidFill>
              </a:rPr>
              <a:t> ser </a:t>
            </a:r>
            <a:r>
              <a:rPr lang="en-US" sz="3200" b="1" u="sng" dirty="0" err="1" smtClean="0">
                <a:solidFill>
                  <a:schemeClr val="tx1"/>
                </a:solidFill>
              </a:rPr>
              <a:t>adecuado</a:t>
            </a:r>
            <a:r>
              <a:rPr lang="en-US" sz="3200" b="1" dirty="0" smtClean="0">
                <a:solidFill>
                  <a:schemeClr val="tx1"/>
                </a:solidFill>
              </a:rPr>
              <a:t> y </a:t>
            </a:r>
            <a:r>
              <a:rPr lang="en-US" sz="3200" b="1" u="sng" dirty="0" err="1" smtClean="0">
                <a:solidFill>
                  <a:schemeClr val="tx1"/>
                </a:solidFill>
              </a:rPr>
              <a:t>efectivo</a:t>
            </a:r>
            <a:endParaRPr lang="en-US" sz="3200" b="1" u="sng" dirty="0" smtClean="0">
              <a:solidFill>
                <a:schemeClr val="tx1"/>
              </a:solidFill>
            </a:endParaRPr>
          </a:p>
          <a:p>
            <a:endParaRPr lang="en-US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19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296144"/>
          </a:xfrm>
        </p:spPr>
        <p:txBody>
          <a:bodyPr/>
          <a:lstStyle/>
          <a:p>
            <a:r>
              <a:rPr lang="es-MX" b="1" dirty="0">
                <a:solidFill>
                  <a:srgbClr val="FF0000"/>
                </a:solidFill>
                <a:effectLst/>
              </a:rPr>
              <a:t>Los instrumentos del Sistema Interamericano</a:t>
            </a:r>
            <a:endParaRPr lang="es-MX" dirty="0">
              <a:solidFill>
                <a:srgbClr val="FF000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514474"/>
              </p:ext>
            </p:extLst>
          </p:nvPr>
        </p:nvGraphicFramePr>
        <p:xfrm>
          <a:off x="827585" y="1916832"/>
          <a:ext cx="7859216" cy="43533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9815"/>
                <a:gridCol w="1480864"/>
                <a:gridCol w="3268537"/>
              </a:tblGrid>
              <a:tr h="43533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8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8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2800" dirty="0" smtClean="0">
                        <a:latin typeface="+mj-lt"/>
                      </a:endParaRPr>
                    </a:p>
                    <a:p>
                      <a:endParaRPr lang="es-MX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8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s-MX" sz="28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10 Flecha derecha"/>
          <p:cNvSpPr/>
          <p:nvPr/>
        </p:nvSpPr>
        <p:spPr>
          <a:xfrm>
            <a:off x="390807" y="1556792"/>
            <a:ext cx="5040560" cy="2736304"/>
          </a:xfrm>
          <a:prstGeom prst="rightArrow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MX" sz="2400" b="1" dirty="0" smtClean="0">
              <a:solidFill>
                <a:srgbClr val="FF0000"/>
              </a:solidFill>
              <a:latin typeface="+mj-lt"/>
            </a:endParaRPr>
          </a:p>
          <a:p>
            <a:pPr lvl="0" algn="ctr"/>
            <a:r>
              <a:rPr lang="es-MX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Determinan </a:t>
            </a:r>
            <a:r>
              <a:rPr lang="es-MX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obligaciones concretas para los Estados</a:t>
            </a:r>
          </a:p>
          <a:p>
            <a:pPr algn="ctr"/>
            <a:endParaRPr lang="es-MX" dirty="0"/>
          </a:p>
        </p:txBody>
      </p:sp>
      <p:sp>
        <p:nvSpPr>
          <p:cNvPr id="12" name="11 Flecha derecha"/>
          <p:cNvSpPr/>
          <p:nvPr/>
        </p:nvSpPr>
        <p:spPr>
          <a:xfrm>
            <a:off x="2881598" y="3356992"/>
            <a:ext cx="6053401" cy="3384376"/>
          </a:xfrm>
          <a:prstGeom prst="rightArrow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MX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Herramientas </a:t>
            </a:r>
            <a:r>
              <a:rPr lang="es-MX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interpretativas para </a:t>
            </a:r>
            <a:r>
              <a:rPr lang="es-MX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dar contenido a los </a:t>
            </a:r>
            <a:r>
              <a:rPr lang="es-MX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derechos consagrados en la Convención</a:t>
            </a:r>
          </a:p>
        </p:txBody>
      </p:sp>
    </p:spTree>
    <p:extLst>
      <p:ext uri="{BB962C8B-B14F-4D97-AF65-F5344CB8AC3E}">
        <p14:creationId xmlns:p14="http://schemas.microsoft.com/office/powerpoint/2010/main" val="1441088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algn="l"/>
            <a:endParaRPr lang="en-US" sz="4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4994821"/>
              </p:ext>
            </p:extLst>
          </p:nvPr>
        </p:nvGraphicFramePr>
        <p:xfrm>
          <a:off x="683568" y="1052737"/>
          <a:ext cx="7941568" cy="51845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4256"/>
                <a:gridCol w="1170132"/>
                <a:gridCol w="4467180"/>
              </a:tblGrid>
              <a:tr h="2429046">
                <a:tc>
                  <a:txBody>
                    <a:bodyPr/>
                    <a:lstStyle/>
                    <a:p>
                      <a:r>
                        <a:rPr lang="es-MX" sz="3200" b="1" dirty="0" smtClean="0">
                          <a:latin typeface="+mj-lt"/>
                        </a:rPr>
                        <a:t>Recurso adecuado</a:t>
                      </a:r>
                      <a:endParaRPr lang="en-US" sz="3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2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Su función es idónea para proteger el derecho</a:t>
                      </a:r>
                      <a:r>
                        <a:rPr lang="es-MX" sz="32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violado</a:t>
                      </a:r>
                      <a:endParaRPr lang="en-US" sz="3200" b="1" dirty="0">
                        <a:latin typeface="+mj-lt"/>
                      </a:endParaRPr>
                    </a:p>
                  </a:txBody>
                  <a:tcPr/>
                </a:tc>
              </a:tr>
              <a:tr h="2755530">
                <a:tc>
                  <a:txBody>
                    <a:bodyPr/>
                    <a:lstStyle/>
                    <a:p>
                      <a:r>
                        <a:rPr lang="es-MX" sz="3200" b="1" dirty="0" smtClean="0">
                          <a:latin typeface="+mj-lt"/>
                        </a:rPr>
                        <a:t>Recurso</a:t>
                      </a:r>
                      <a:r>
                        <a:rPr lang="es-MX" sz="3200" b="1" baseline="0" dirty="0" smtClean="0">
                          <a:latin typeface="+mj-lt"/>
                        </a:rPr>
                        <a:t> e</a:t>
                      </a:r>
                      <a:r>
                        <a:rPr lang="es-MX" sz="3200" b="1" dirty="0" smtClean="0">
                          <a:latin typeface="+mj-lt"/>
                        </a:rPr>
                        <a:t>ficaz</a:t>
                      </a:r>
                      <a:endParaRPr lang="en-US" sz="3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2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Debe</a:t>
                      </a:r>
                      <a:r>
                        <a:rPr lang="es-MX" sz="32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ser capaz </a:t>
                      </a:r>
                      <a:r>
                        <a:rPr lang="es-MX" sz="32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 producir el resultado para el que ha sido concebido</a:t>
                      </a:r>
                      <a:endParaRPr lang="en-US" sz="3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ight Arrow 2"/>
          <p:cNvSpPr/>
          <p:nvPr/>
        </p:nvSpPr>
        <p:spPr>
          <a:xfrm>
            <a:off x="3059832" y="1484784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ight Arrow 6"/>
          <p:cNvSpPr/>
          <p:nvPr/>
        </p:nvSpPr>
        <p:spPr>
          <a:xfrm>
            <a:off x="3059832" y="3933056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>Otras excepciones….</a:t>
            </a:r>
            <a:endParaRPr lang="en-US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s-MX" sz="3600" b="1" dirty="0" smtClean="0">
              <a:solidFill>
                <a:schemeClr val="tx1"/>
              </a:solidFill>
            </a:endParaRPr>
          </a:p>
          <a:p>
            <a:r>
              <a:rPr lang="es-MX" sz="3600" b="1" dirty="0" smtClean="0">
                <a:solidFill>
                  <a:schemeClr val="tx1"/>
                </a:solidFill>
              </a:rPr>
              <a:t>La Corte IDH agregó </a:t>
            </a:r>
          </a:p>
          <a:p>
            <a:pPr lvl="2"/>
            <a:r>
              <a:rPr lang="es-MX" sz="3600" b="1" dirty="0" smtClean="0">
                <a:solidFill>
                  <a:schemeClr val="tx1"/>
                </a:solidFill>
              </a:rPr>
              <a:t>Falta de recursos económicos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 lvl="2"/>
            <a:r>
              <a:rPr lang="es-MX" sz="3600" b="1" dirty="0" smtClean="0">
                <a:solidFill>
                  <a:schemeClr val="tx1"/>
                </a:solidFill>
              </a:rPr>
              <a:t>Temor generalizado </a:t>
            </a:r>
            <a:endParaRPr lang="en-US" sz="36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>En la práctica</a:t>
            </a:r>
            <a:endParaRPr lang="en-US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196752"/>
            <a:ext cx="8712968" cy="540060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chemeClr val="tx1"/>
                </a:solidFill>
              </a:rPr>
              <a:t>Los Estados frecuentemente alegan la falta de agotamiento de recursos 	</a:t>
            </a:r>
          </a:p>
          <a:p>
            <a:pPr lvl="2"/>
            <a:r>
              <a:rPr lang="es-MX" sz="2800" b="1" dirty="0" smtClean="0">
                <a:solidFill>
                  <a:schemeClr val="tx1"/>
                </a:solidFill>
              </a:rPr>
              <a:t>Muchos logran “ganar” casos de esta 	manera</a:t>
            </a:r>
          </a:p>
          <a:p>
            <a:r>
              <a:rPr lang="es-MX" sz="2800" b="1" dirty="0" smtClean="0">
                <a:solidFill>
                  <a:schemeClr val="tx1"/>
                </a:solidFill>
              </a:rPr>
              <a:t>La CIDH cierra este debate al admitir un caso</a:t>
            </a:r>
          </a:p>
          <a:p>
            <a:r>
              <a:rPr lang="es-MX" sz="2800" b="1" dirty="0">
                <a:solidFill>
                  <a:schemeClr val="tx1"/>
                </a:solidFill>
              </a:rPr>
              <a:t>Ante la Corte IDH, este tipo de excepciones preliminares pocas veces prosperan</a:t>
            </a: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La Corte </a:t>
            </a:r>
            <a:r>
              <a:rPr lang="es-MX" sz="2800" b="1" dirty="0">
                <a:solidFill>
                  <a:schemeClr val="tx1"/>
                </a:solidFill>
              </a:rPr>
              <a:t>puede revisar lo decido por la </a:t>
            </a:r>
            <a:r>
              <a:rPr lang="es-MX" sz="2800" b="1" dirty="0" smtClean="0">
                <a:solidFill>
                  <a:schemeClr val="tx1"/>
                </a:solidFill>
              </a:rPr>
              <a:t>CIDH de </a:t>
            </a:r>
            <a:r>
              <a:rPr lang="es-MX" sz="2800" b="1" dirty="0">
                <a:solidFill>
                  <a:schemeClr val="tx1"/>
                </a:solidFill>
              </a:rPr>
              <a:t>manera excepcional </a:t>
            </a:r>
            <a:r>
              <a:rPr lang="es-MX" sz="2800" b="1" dirty="0" smtClean="0">
                <a:solidFill>
                  <a:schemeClr val="tx1"/>
                </a:solidFill>
              </a:rPr>
              <a:t>y si se </a:t>
            </a:r>
            <a:r>
              <a:rPr lang="es-MX" sz="2800" b="1" dirty="0">
                <a:solidFill>
                  <a:schemeClr val="tx1"/>
                </a:solidFill>
              </a:rPr>
              <a:t>vulnera el derecho de defensa de las partes</a:t>
            </a:r>
            <a:endParaRPr lang="en-US" sz="2800" b="1" dirty="0">
              <a:solidFill>
                <a:schemeClr val="tx1"/>
              </a:solidFill>
            </a:endParaRPr>
          </a:p>
          <a:p>
            <a:endParaRPr lang="en-US" sz="32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s-MX" b="1" dirty="0" smtClean="0">
                <a:solidFill>
                  <a:srgbClr val="FF0000"/>
                </a:solidFill>
              </a:rPr>
              <a:t>Plazo para presentar la petición (46.1.b CADH)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MX" dirty="0" smtClean="0"/>
          </a:p>
          <a:p>
            <a:r>
              <a:rPr lang="es-MX" sz="3600" b="1" dirty="0" smtClean="0">
                <a:solidFill>
                  <a:schemeClr val="tx1"/>
                </a:solidFill>
              </a:rPr>
              <a:t>Seis meses		A partir de la fecha 				de la sentencia 					definitiva que 					agota los recursos 				internos</a:t>
            </a:r>
            <a:endParaRPr lang="en-US" sz="36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3563888" y="2348880"/>
            <a:ext cx="50405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s-MX" sz="4400" b="1" dirty="0" smtClean="0">
                <a:solidFill>
                  <a:srgbClr val="FF0000"/>
                </a:solidFill>
              </a:rPr>
              <a:t>Archivo de peticiones y casos (art. 42 del Reglamento) 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MX" sz="3200" b="1" dirty="0" smtClean="0">
                <a:solidFill>
                  <a:schemeClr val="tx1"/>
                </a:solidFill>
              </a:rPr>
              <a:t>	</a:t>
            </a:r>
            <a:endParaRPr lang="en-U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985495"/>
              </p:ext>
            </p:extLst>
          </p:nvPr>
        </p:nvGraphicFramePr>
        <p:xfrm>
          <a:off x="467544" y="1772816"/>
          <a:ext cx="8424936" cy="490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74286"/>
                <a:gridCol w="1098122"/>
                <a:gridCol w="4752528"/>
              </a:tblGrid>
              <a:tr h="489654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MX" sz="3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s-MX" sz="3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s-MX" sz="3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s-MX" sz="3200" b="1" dirty="0" smtClean="0">
                          <a:solidFill>
                            <a:schemeClr val="tx1"/>
                          </a:solidFill>
                        </a:rPr>
                        <a:t>Archivo</a:t>
                      </a:r>
                      <a:r>
                        <a:rPr lang="es-MX" sz="3200" b="1" baseline="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s-MX" sz="3200" b="1" dirty="0" smtClean="0">
                          <a:solidFill>
                            <a:schemeClr val="tx1"/>
                          </a:solidFill>
                        </a:rPr>
                        <a:t>expediente </a:t>
                      </a:r>
                    </a:p>
                    <a:p>
                      <a:pPr>
                        <a:buNone/>
                      </a:pPr>
                      <a:endParaRPr lang="en-US" sz="32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3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s-MX" sz="32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s-MX" sz="3600" b="1" dirty="0" smtClean="0">
                          <a:solidFill>
                            <a:schemeClr val="tx1"/>
                          </a:solidFill>
                        </a:rPr>
                        <a:t>No se cuente</a:t>
                      </a:r>
                      <a:r>
                        <a:rPr lang="es-MX" sz="3600" b="1" baseline="0" dirty="0" smtClean="0">
                          <a:solidFill>
                            <a:schemeClr val="tx1"/>
                          </a:solidFill>
                        </a:rPr>
                        <a:t> con la </a:t>
                      </a:r>
                      <a:r>
                        <a:rPr lang="es-MX" sz="3600" b="1" dirty="0" smtClean="0">
                          <a:solidFill>
                            <a:schemeClr val="tx1"/>
                          </a:solidFill>
                        </a:rPr>
                        <a:t>información necesaria para decidir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600" b="1" dirty="0" smtClean="0">
                          <a:solidFill>
                            <a:schemeClr val="tx1"/>
                          </a:solidFill>
                        </a:rPr>
                        <a:t>-Haya una injustificada inactividad procesal del peticionario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Flecha derecha"/>
          <p:cNvSpPr/>
          <p:nvPr/>
        </p:nvSpPr>
        <p:spPr>
          <a:xfrm>
            <a:off x="2915816" y="3140968"/>
            <a:ext cx="1008112" cy="1008112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+mj-lt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>Archivo</a:t>
            </a:r>
            <a:endParaRPr lang="en-US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779961"/>
              </p:ext>
            </p:extLst>
          </p:nvPr>
        </p:nvGraphicFramePr>
        <p:xfrm>
          <a:off x="539552" y="1412776"/>
          <a:ext cx="8064896" cy="56981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28392"/>
                <a:gridCol w="1080120"/>
                <a:gridCol w="3456384"/>
              </a:tblGrid>
              <a:tr h="2960797">
                <a:tc>
                  <a:txBody>
                    <a:bodyPr/>
                    <a:lstStyle/>
                    <a:p>
                      <a:r>
                        <a:rPr lang="es-MX" sz="3200" b="1" dirty="0" smtClean="0">
                          <a:latin typeface="+mj-lt"/>
                        </a:rPr>
                        <a:t>Antes de considerar archivar una petición o caso</a:t>
                      </a:r>
                      <a:endParaRPr lang="en-US" sz="3200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3200" b="1" dirty="0" smtClean="0">
                          <a:latin typeface="+mj-lt"/>
                        </a:rPr>
                        <a:t>Se solicitará a los peticionarios la información necesaria</a:t>
                      </a:r>
                      <a:endParaRPr lang="en-US" sz="3200" b="1" dirty="0">
                        <a:latin typeface="+mj-lt"/>
                      </a:endParaRPr>
                    </a:p>
                  </a:txBody>
                  <a:tcPr/>
                </a:tc>
              </a:tr>
              <a:tr h="27373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200" b="1" dirty="0" smtClean="0">
                          <a:latin typeface="+mj-lt"/>
                        </a:rPr>
                        <a:t>Una vez expirado el plazo establecido</a:t>
                      </a:r>
                      <a:endParaRPr lang="en-US" sz="3200" b="1" dirty="0" smtClean="0">
                        <a:latin typeface="+mj-lt"/>
                      </a:endParaRPr>
                    </a:p>
                    <a:p>
                      <a:endParaRPr lang="en-US" sz="3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200" b="1" dirty="0" smtClean="0">
                        <a:latin typeface="+mj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200" b="1" dirty="0" smtClean="0">
                          <a:latin typeface="+mj-lt"/>
                        </a:rPr>
                        <a:t>Se tomará una decisión</a:t>
                      </a:r>
                      <a:endParaRPr lang="en-US" sz="3200" b="1" dirty="0" smtClean="0">
                        <a:latin typeface="+mj-lt"/>
                      </a:endParaRPr>
                    </a:p>
                    <a:p>
                      <a:endParaRPr lang="en-US" sz="3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5 Conector recto de flecha"/>
          <p:cNvCxnSpPr/>
          <p:nvPr/>
        </p:nvCxnSpPr>
        <p:spPr>
          <a:xfrm>
            <a:off x="3851920" y="2636912"/>
            <a:ext cx="115212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 flipH="1">
            <a:off x="3995936" y="3356992"/>
            <a:ext cx="936104" cy="15121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3923928" y="5661248"/>
            <a:ext cx="115212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 lvl="0" algn="l"/>
            <a:r>
              <a:rPr lang="es-MX" b="1" dirty="0" smtClean="0">
                <a:solidFill>
                  <a:srgbClr val="FF0000"/>
                </a:solidFill>
              </a:rPr>
              <a:t>Etapa de Fondo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3200" b="1" dirty="0" smtClean="0">
                <a:solidFill>
                  <a:schemeClr val="tx1"/>
                </a:solidFill>
              </a:rPr>
              <a:t>Trámite</a:t>
            </a: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s-MX" dirty="0" smtClean="0">
                <a:solidFill>
                  <a:srgbClr val="FF0000"/>
                </a:solidFill>
              </a:rPr>
              <a:t>*Prórrogas: no más de seis meses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37185410"/>
              </p:ext>
            </p:extLst>
          </p:nvPr>
        </p:nvGraphicFramePr>
        <p:xfrm>
          <a:off x="179512" y="1628800"/>
          <a:ext cx="871296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16832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s-MX" b="1" dirty="0" smtClean="0">
                <a:solidFill>
                  <a:srgbClr val="FF0000"/>
                </a:solidFill>
              </a:rPr>
              <a:t>Etapa de fondo</a:t>
            </a:r>
            <a:br>
              <a:rPr lang="es-MX" b="1" dirty="0" smtClean="0">
                <a:solidFill>
                  <a:srgbClr val="FF0000"/>
                </a:solidFill>
              </a:rPr>
            </a:br>
            <a:r>
              <a:rPr lang="es-MX" sz="1000" b="1" dirty="0" smtClean="0">
                <a:solidFill>
                  <a:schemeClr val="bg1">
                    <a:lumMod val="85000"/>
                  </a:schemeClr>
                </a:solidFill>
              </a:rPr>
              <a:t>s</a:t>
            </a:r>
            <a:r>
              <a:rPr lang="es-MX" b="1" dirty="0" smtClean="0">
                <a:solidFill>
                  <a:srgbClr val="FF0000"/>
                </a:solidFill>
              </a:rPr>
              <a:t/>
            </a:r>
            <a:br>
              <a:rPr lang="es-MX" b="1" dirty="0" smtClean="0">
                <a:solidFill>
                  <a:srgbClr val="FF0000"/>
                </a:solidFill>
              </a:rPr>
            </a:br>
            <a:r>
              <a:rPr lang="es-MX" sz="2400" b="1" dirty="0" smtClean="0">
                <a:solidFill>
                  <a:schemeClr val="tx1"/>
                </a:solidFill>
              </a:rPr>
              <a:t>Elementos medulares de la controversia: hechos y derecho 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883856"/>
              </p:ext>
            </p:extLst>
          </p:nvPr>
        </p:nvGraphicFramePr>
        <p:xfrm>
          <a:off x="611560" y="206084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 lvl="0"/>
            <a:r>
              <a:rPr lang="es-MX" b="1" dirty="0" smtClean="0">
                <a:solidFill>
                  <a:srgbClr val="FF0000"/>
                </a:solidFill>
              </a:rPr>
              <a:t>Medidas de Reparación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es-MX" sz="3600" b="1" dirty="0" smtClean="0">
                <a:solidFill>
                  <a:schemeClr val="tx1"/>
                </a:solidFill>
              </a:rPr>
              <a:t>Es importante informar a la Comisión sobre las medidas de reparación</a:t>
            </a:r>
          </a:p>
          <a:p>
            <a:endParaRPr lang="en-US" sz="3600" b="1" dirty="0" smtClean="0">
              <a:solidFill>
                <a:schemeClr val="tx1"/>
              </a:solidFill>
            </a:endParaRPr>
          </a:p>
          <a:p>
            <a:r>
              <a:rPr lang="es-MX" sz="3600" b="1" dirty="0" smtClean="0">
                <a:solidFill>
                  <a:schemeClr val="tx1"/>
                </a:solidFill>
              </a:rPr>
              <a:t>La CIDH las considerará al emitir sus Recomendaciones </a:t>
            </a:r>
            <a:endParaRPr lang="en-US" sz="36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s-MX" b="1" dirty="0" smtClean="0">
                <a:solidFill>
                  <a:srgbClr val="FF0000"/>
                </a:solidFill>
              </a:rPr>
              <a:t>Remisión del caso a la Corte IDH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06916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s-MX" sz="2800" b="1" i="1" u="sng" dirty="0" smtClean="0">
                <a:solidFill>
                  <a:schemeClr val="tx1"/>
                </a:solidFill>
              </a:rPr>
              <a:t>a. Diferencias con el Sistema Europeo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Las víctimas tienen que agotar el procedimiento contencioso ante la CIDH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es-MX" sz="2800" b="1" i="1" u="sng" dirty="0" smtClean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s-MX" sz="2800" b="1" i="1" u="sng" dirty="0" smtClean="0">
                <a:solidFill>
                  <a:schemeClr val="tx1"/>
                </a:solidFill>
              </a:rPr>
              <a:t>b. Notificación y transmisión del informe de fondo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La CIDH notifica al peticionario y lo transmite al Estado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En el caso de Estados que han aceptado la jurisdicción de la Corte: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1"/>
            <a:r>
              <a:rPr lang="es-MX" sz="2600" b="1" dirty="0" smtClean="0">
                <a:solidFill>
                  <a:schemeClr val="tx1"/>
                </a:solidFill>
              </a:rPr>
              <a:t>El peticionario puede presentar su posición sobre referir el caso a la Corte. </a:t>
            </a:r>
            <a:endParaRPr lang="en-US" sz="26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Comisión Interamericana (CIDH)</a:t>
            </a:r>
            <a:endParaRPr lang="es-MX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040560"/>
          </a:xfrm>
        </p:spPr>
        <p:txBody>
          <a:bodyPr>
            <a:normAutofit fontScale="92500"/>
          </a:bodyPr>
          <a:lstStyle/>
          <a:p>
            <a:pPr lvl="0"/>
            <a:r>
              <a:rPr lang="es-MX" sz="3600" b="1" dirty="0">
                <a:solidFill>
                  <a:schemeClr val="tx1"/>
                </a:solidFill>
              </a:rPr>
              <a:t>Órgano autónomo de la OEA </a:t>
            </a:r>
          </a:p>
          <a:p>
            <a:pPr lvl="0"/>
            <a:r>
              <a:rPr lang="es-MX" sz="3600" b="1" dirty="0">
                <a:solidFill>
                  <a:schemeClr val="tx1"/>
                </a:solidFill>
              </a:rPr>
              <a:t>Responsable de la promoción y protección de los derechos humanos</a:t>
            </a:r>
          </a:p>
          <a:p>
            <a:pPr lvl="0"/>
            <a:r>
              <a:rPr lang="es-MX" sz="3600" b="1" dirty="0">
                <a:solidFill>
                  <a:schemeClr val="tx1"/>
                </a:solidFill>
              </a:rPr>
              <a:t>Función principal (Art. 106 de la Carta)</a:t>
            </a:r>
          </a:p>
          <a:p>
            <a:pPr lvl="1"/>
            <a:r>
              <a:rPr lang="es-MX" sz="3000" b="1" dirty="0">
                <a:solidFill>
                  <a:schemeClr val="tx1"/>
                </a:solidFill>
              </a:rPr>
              <a:t>Promoción de la observancia y defensa de los derechos humanos </a:t>
            </a:r>
          </a:p>
          <a:p>
            <a:pPr lvl="1"/>
            <a:r>
              <a:rPr lang="es-MX" sz="3000" b="1" dirty="0">
                <a:solidFill>
                  <a:schemeClr val="tx1"/>
                </a:solidFill>
              </a:rPr>
              <a:t>Órgano consultivo </a:t>
            </a:r>
          </a:p>
          <a:p>
            <a:pPr lvl="0"/>
            <a:r>
              <a:rPr lang="es-MX" sz="3600" b="1" dirty="0" smtClean="0">
                <a:solidFill>
                  <a:schemeClr val="tx1"/>
                </a:solidFill>
              </a:rPr>
              <a:t>Sede: </a:t>
            </a:r>
            <a:r>
              <a:rPr lang="es-MX" sz="3600" b="1" dirty="0">
                <a:solidFill>
                  <a:schemeClr val="tx1"/>
                </a:solidFill>
              </a:rPr>
              <a:t>Washington, D. C.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387621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Remisión del caso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s-MX" sz="3200" b="1" i="1" u="sng" dirty="0" smtClean="0">
                <a:solidFill>
                  <a:schemeClr val="tx1"/>
                </a:solidFill>
              </a:rPr>
              <a:t>c</a:t>
            </a:r>
            <a:r>
              <a:rPr lang="es-MX" sz="3200" b="1" u="sng" dirty="0" smtClean="0">
                <a:solidFill>
                  <a:schemeClr val="tx1"/>
                </a:solidFill>
              </a:rPr>
              <a:t>. Interés del peticionario de enviar el caso a la Corte</a:t>
            </a:r>
          </a:p>
          <a:p>
            <a:pPr lvl="0">
              <a:buNone/>
            </a:pP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Debe presentar: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lvl="1"/>
            <a:r>
              <a:rPr lang="es-MX" sz="2800" b="1" dirty="0">
                <a:solidFill>
                  <a:schemeClr val="tx1"/>
                </a:solidFill>
              </a:rPr>
              <a:t>P</a:t>
            </a:r>
            <a:r>
              <a:rPr lang="es-MX" sz="2800" b="1" dirty="0" smtClean="0">
                <a:solidFill>
                  <a:schemeClr val="tx1"/>
                </a:solidFill>
              </a:rPr>
              <a:t>osición de la víctima.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1"/>
            <a:r>
              <a:rPr lang="es-MX" sz="2800" b="1" dirty="0">
                <a:solidFill>
                  <a:schemeClr val="tx1"/>
                </a:solidFill>
              </a:rPr>
              <a:t>D</a:t>
            </a:r>
            <a:r>
              <a:rPr lang="es-MX" sz="2800" b="1" dirty="0" smtClean="0">
                <a:solidFill>
                  <a:schemeClr val="tx1"/>
                </a:solidFill>
              </a:rPr>
              <a:t>atos de la víctima.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1"/>
            <a:r>
              <a:rPr lang="es-MX" sz="2800" b="1" dirty="0">
                <a:solidFill>
                  <a:schemeClr val="tx1"/>
                </a:solidFill>
              </a:rPr>
              <a:t>F</a:t>
            </a:r>
            <a:r>
              <a:rPr lang="es-MX" sz="2800" b="1" dirty="0" smtClean="0">
                <a:solidFill>
                  <a:schemeClr val="tx1"/>
                </a:solidFill>
              </a:rPr>
              <a:t>undamentación para remitir el caso.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Reparaciones</a:t>
            </a:r>
            <a:endParaRPr lang="en-US" sz="28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Remisión del caso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s-MX" b="1" i="1" u="sng" dirty="0" smtClean="0">
                <a:solidFill>
                  <a:schemeClr val="tx1"/>
                </a:solidFill>
              </a:rPr>
              <a:t>d. Decisión de enviar un caso a la Corte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s-MX" b="1" dirty="0" smtClean="0">
              <a:solidFill>
                <a:schemeClr val="tx1"/>
              </a:solidFill>
            </a:endParaRPr>
          </a:p>
          <a:p>
            <a:endParaRPr lang="es-MX" b="1" dirty="0" smtClean="0">
              <a:solidFill>
                <a:schemeClr val="tx1"/>
              </a:solidFill>
            </a:endParaRPr>
          </a:p>
          <a:p>
            <a:endParaRPr lang="es-MX" b="1" dirty="0" smtClean="0">
              <a:solidFill>
                <a:schemeClr val="tx1"/>
              </a:solidFill>
            </a:endParaRPr>
          </a:p>
          <a:p>
            <a:endParaRPr lang="es-MX" b="1" dirty="0" smtClean="0">
              <a:solidFill>
                <a:schemeClr val="tx1"/>
              </a:solidFill>
            </a:endParaRPr>
          </a:p>
          <a:p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b="1" dirty="0" smtClean="0">
                <a:solidFill>
                  <a:schemeClr val="tx1"/>
                </a:solidFill>
              </a:rPr>
              <a:t>Su decisión se fundará en : </a:t>
            </a:r>
            <a:endParaRPr lang="en-US" b="1" dirty="0" smtClean="0">
              <a:solidFill>
                <a:schemeClr val="tx1"/>
              </a:solidFill>
            </a:endParaRP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P</a:t>
            </a:r>
            <a:r>
              <a:rPr lang="es-MX" b="1" dirty="0" smtClean="0">
                <a:solidFill>
                  <a:schemeClr val="tx1"/>
                </a:solidFill>
              </a:rPr>
              <a:t>osición del peticionario.</a:t>
            </a:r>
            <a:endParaRPr lang="en-US" b="1" dirty="0" smtClean="0">
              <a:solidFill>
                <a:schemeClr val="tx1"/>
              </a:solidFill>
            </a:endParaRPr>
          </a:p>
          <a:p>
            <a:pPr lvl="0"/>
            <a:r>
              <a:rPr lang="es-MX" b="1" dirty="0">
                <a:solidFill>
                  <a:schemeClr val="tx1"/>
                </a:solidFill>
              </a:rPr>
              <a:t>N</a:t>
            </a:r>
            <a:r>
              <a:rPr lang="es-MX" b="1" dirty="0" smtClean="0">
                <a:solidFill>
                  <a:schemeClr val="tx1"/>
                </a:solidFill>
              </a:rPr>
              <a:t>aturaleza y gravedad de la violación.</a:t>
            </a:r>
            <a:endParaRPr lang="en-US" b="1" dirty="0" smtClean="0">
              <a:solidFill>
                <a:schemeClr val="tx1"/>
              </a:solidFill>
            </a:endParaRPr>
          </a:p>
          <a:p>
            <a:pPr lvl="0"/>
            <a:r>
              <a:rPr lang="es-MX" b="1" dirty="0" smtClean="0">
                <a:solidFill>
                  <a:schemeClr val="tx1"/>
                </a:solidFill>
              </a:rPr>
              <a:t>Necesidad de desarrollar jurisprudencia.</a:t>
            </a:r>
            <a:endParaRPr lang="en-US" b="1" dirty="0" smtClean="0">
              <a:solidFill>
                <a:schemeClr val="tx1"/>
              </a:solidFill>
            </a:endParaRPr>
          </a:p>
          <a:p>
            <a:pPr lvl="0"/>
            <a:r>
              <a:rPr lang="es-MX" b="1" dirty="0" smtClean="0">
                <a:solidFill>
                  <a:schemeClr val="tx1"/>
                </a:solidFill>
              </a:rPr>
              <a:t>Efecto de la decisión en legislación de los Estados.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11560" y="1916832"/>
          <a:ext cx="7776864" cy="17281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52328"/>
                <a:gridCol w="1763964"/>
                <a:gridCol w="3060572"/>
              </a:tblGrid>
              <a:tr h="17281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 smtClean="0">
                          <a:latin typeface="+mj-lt"/>
                        </a:rPr>
                        <a:t>Si el Estado no ha cumplido las recomendaciones de la CIDH</a:t>
                      </a:r>
                      <a:endParaRPr lang="en-US" sz="2400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b="1" dirty="0" smtClean="0">
                          <a:latin typeface="+mj-lt"/>
                        </a:rPr>
                        <a:t>Puede remitir el caso a la Corte IDH</a:t>
                      </a:r>
                      <a:endParaRPr lang="en-US" sz="24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5 Conector recto de flecha"/>
          <p:cNvCxnSpPr/>
          <p:nvPr/>
        </p:nvCxnSpPr>
        <p:spPr>
          <a:xfrm>
            <a:off x="3635896" y="2276872"/>
            <a:ext cx="151216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Remisión del caso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s-MX" sz="3200" b="1" i="1" u="sng" dirty="0" smtClean="0">
                <a:solidFill>
                  <a:schemeClr val="tx1"/>
                </a:solidFill>
              </a:rPr>
              <a:t>e. Etapa de transición de un caso a la Corte </a:t>
            </a:r>
          </a:p>
          <a:p>
            <a:pPr lvl="0">
              <a:buNone/>
            </a:pP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Es esencialmente privada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La decisión de la CIDH sobre el caso es confidencial.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s-MX" sz="3200" b="1" dirty="0" smtClean="0">
                <a:solidFill>
                  <a:schemeClr val="tx1"/>
                </a:solidFill>
              </a:rPr>
              <a:t>La Comisión deberá de remitir el caso antes de tres meses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 algn="l"/>
            <a:r>
              <a:rPr lang="es-MX" b="1" dirty="0" smtClean="0">
                <a:solidFill>
                  <a:srgbClr val="FF0000"/>
                </a:solidFill>
              </a:rPr>
              <a:t>Remisión del caso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s-MX" sz="2600" b="1" i="1" u="sng" dirty="0" smtClean="0">
                <a:solidFill>
                  <a:schemeClr val="tx1"/>
                </a:solidFill>
              </a:rPr>
              <a:t>f. Suspensión del plazo para el sometimiento del caso a la Corte (art. 46 del Reglamento)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MX" sz="26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sz="2600" b="1" dirty="0" smtClean="0">
                <a:solidFill>
                  <a:schemeClr val="tx1"/>
                </a:solidFill>
              </a:rPr>
              <a:t>Cuando: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lvl="0"/>
            <a:r>
              <a:rPr lang="es-MX" sz="2600" b="1" dirty="0" smtClean="0">
                <a:solidFill>
                  <a:schemeClr val="tx1"/>
                </a:solidFill>
              </a:rPr>
              <a:t>El Estado demuestre voluntad y capacidad para implementar las recomendaciones de la CIDH, 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lvl="0"/>
            <a:r>
              <a:rPr lang="es-MX" sz="2600" b="1" dirty="0" smtClean="0">
                <a:solidFill>
                  <a:schemeClr val="tx1"/>
                </a:solidFill>
              </a:rPr>
              <a:t>Y El Estado renuncie a interponer excepciones preliminares respecto a dicho plazo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26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sz="2600" b="1" dirty="0" smtClean="0">
                <a:solidFill>
                  <a:schemeClr val="tx1"/>
                </a:solidFill>
              </a:rPr>
              <a:t>Al establecer  el plazo de suspensión se considerará:</a:t>
            </a:r>
          </a:p>
          <a:p>
            <a:pPr lvl="0"/>
            <a:r>
              <a:rPr lang="es-MX" sz="2600" b="1" dirty="0" smtClean="0">
                <a:solidFill>
                  <a:schemeClr val="tx1"/>
                </a:solidFill>
              </a:rPr>
              <a:t>la complejidad del asunto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lvl="0"/>
            <a:r>
              <a:rPr lang="es-MX" sz="2600" b="1" dirty="0" smtClean="0">
                <a:solidFill>
                  <a:schemeClr val="tx1"/>
                </a:solidFill>
              </a:rPr>
              <a:t>las medidas adoptadas por el Estado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lvl="0"/>
            <a:r>
              <a:rPr lang="es-MX" sz="2600" b="1" dirty="0" smtClean="0">
                <a:solidFill>
                  <a:schemeClr val="tx1"/>
                </a:solidFill>
              </a:rPr>
              <a:t>la posición del peticionario.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s-MX" sz="4400" b="1" dirty="0" smtClean="0">
                <a:solidFill>
                  <a:srgbClr val="FF0000"/>
                </a:solidFill>
              </a:rPr>
              <a:t>Seguimiento de las recomendaciones acordadas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b="1" dirty="0" smtClean="0">
                <a:solidFill>
                  <a:schemeClr val="tx1"/>
                </a:solidFill>
              </a:rPr>
              <a:t>Cuando un caso no es remitido a la Corte </a:t>
            </a:r>
          </a:p>
          <a:p>
            <a:pPr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La CIDH toma medidas de seguimiento sobre recomendaciones en el informe de fondo</a:t>
            </a:r>
            <a:endParaRPr lang="en-US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Solicita información a las partes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Celebra audiencias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b="1" dirty="0" smtClean="0">
                <a:solidFill>
                  <a:schemeClr val="tx1"/>
                </a:solidFill>
              </a:rPr>
              <a:t>Sin embargo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Estados muestran reticencia para acatarlas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Bajo nivel de cumplimiento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Ejemplo exitoso: Colombia  - Ley 288/96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>Procedimiento Contencioso - Corte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/>
          </a:bodyPr>
          <a:lstStyle/>
          <a:p>
            <a:pPr marL="457200" lvl="1" indent="0">
              <a:buNone/>
            </a:pPr>
            <a:r>
              <a:rPr lang="en-US" sz="3400" b="1" dirty="0" err="1">
                <a:solidFill>
                  <a:schemeClr val="tx1"/>
                </a:solidFill>
              </a:rPr>
              <a:t>Por</a:t>
            </a:r>
            <a:r>
              <a:rPr lang="en-US" sz="3400" b="1" dirty="0">
                <a:solidFill>
                  <a:schemeClr val="tx1"/>
                </a:solidFill>
              </a:rPr>
              <a:t> </a:t>
            </a:r>
            <a:r>
              <a:rPr lang="en-US" sz="3400" b="1" dirty="0" err="1">
                <a:solidFill>
                  <a:schemeClr val="tx1"/>
                </a:solidFill>
              </a:rPr>
              <a:t>esta</a:t>
            </a:r>
            <a:r>
              <a:rPr lang="en-US" sz="3400" b="1" dirty="0">
                <a:solidFill>
                  <a:schemeClr val="tx1"/>
                </a:solidFill>
              </a:rPr>
              <a:t> </a:t>
            </a:r>
            <a:r>
              <a:rPr lang="en-US" sz="3400" b="1" dirty="0" err="1">
                <a:solidFill>
                  <a:schemeClr val="tx1"/>
                </a:solidFill>
              </a:rPr>
              <a:t>vía</a:t>
            </a:r>
            <a:endParaRPr lang="es-MX" sz="3400" b="1" dirty="0">
              <a:solidFill>
                <a:schemeClr val="tx1"/>
              </a:solidFill>
            </a:endParaRPr>
          </a:p>
          <a:p>
            <a:pPr lvl="1"/>
            <a:r>
              <a:rPr lang="es-MX" sz="3300" b="1" dirty="0">
                <a:solidFill>
                  <a:schemeClr val="tx1"/>
                </a:solidFill>
              </a:rPr>
              <a:t>Conoce de casos de violaciones concretas a los derechos humanos</a:t>
            </a:r>
          </a:p>
          <a:p>
            <a:pPr lvl="2"/>
            <a:r>
              <a:rPr lang="es-MX" sz="3300" b="1" dirty="0">
                <a:solidFill>
                  <a:schemeClr val="tx1"/>
                </a:solidFill>
              </a:rPr>
              <a:t>Determina si un Estado ha incurrido en responsabilidad internacional </a:t>
            </a:r>
          </a:p>
          <a:p>
            <a:pPr lvl="2"/>
            <a:r>
              <a:rPr lang="es-MX" sz="3300" b="1" dirty="0" smtClean="0">
                <a:solidFill>
                  <a:schemeClr val="tx1"/>
                </a:solidFill>
              </a:rPr>
              <a:t>Supervisa </a:t>
            </a:r>
            <a:r>
              <a:rPr lang="es-MX" sz="3300" b="1" dirty="0">
                <a:solidFill>
                  <a:schemeClr val="tx1"/>
                </a:solidFill>
              </a:rPr>
              <a:t>el cumplimiento de las medidas dictadas en sus resoluciones.</a:t>
            </a:r>
          </a:p>
          <a:p>
            <a:endParaRPr lang="en-US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82490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4400" b="1" dirty="0" smtClean="0">
                <a:solidFill>
                  <a:srgbClr val="FF0000"/>
                </a:solidFill>
              </a:rPr>
              <a:t>¿</a:t>
            </a:r>
            <a:r>
              <a:rPr lang="es-MX" sz="4400" b="1" dirty="0">
                <a:solidFill>
                  <a:srgbClr val="FF0000"/>
                </a:solidFill>
              </a:rPr>
              <a:t>Quién puede someter un </a:t>
            </a:r>
            <a:r>
              <a:rPr lang="es-MX" sz="4400" b="1" dirty="0" smtClean="0">
                <a:solidFill>
                  <a:srgbClr val="FF0000"/>
                </a:solidFill>
              </a:rPr>
              <a:t>caso?  (art. 61 CADH)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lvl="0"/>
            <a:r>
              <a:rPr lang="es-MX" sz="3200" b="1" dirty="0" smtClean="0">
                <a:solidFill>
                  <a:schemeClr val="tx1"/>
                </a:solidFill>
              </a:rPr>
              <a:t>Los  </a:t>
            </a:r>
            <a:r>
              <a:rPr lang="es-MX" sz="3200" b="1" dirty="0">
                <a:solidFill>
                  <a:schemeClr val="tx1"/>
                </a:solidFill>
              </a:rPr>
              <a:t>Estados partes y la Comisión pueden someter un caso ante la Corte.</a:t>
            </a:r>
          </a:p>
          <a:p>
            <a:pPr marL="0" indent="0">
              <a:buNone/>
            </a:pPr>
            <a:r>
              <a:rPr lang="es-MX" sz="3200" b="1" dirty="0">
                <a:solidFill>
                  <a:schemeClr val="tx1"/>
                </a:solidFill>
              </a:rPr>
              <a:t>	Siempre y cuando:</a:t>
            </a:r>
          </a:p>
          <a:p>
            <a:pPr marL="0" indent="0">
              <a:buNone/>
            </a:pPr>
            <a:r>
              <a:rPr lang="es-MX" sz="3200" b="1" dirty="0">
                <a:solidFill>
                  <a:schemeClr val="tx1"/>
                </a:solidFill>
              </a:rPr>
              <a:t>		Se haya concluido el </a:t>
            </a:r>
            <a:r>
              <a:rPr lang="es-MX" sz="3200" b="1" dirty="0" smtClean="0">
                <a:solidFill>
                  <a:schemeClr val="tx1"/>
                </a:solidFill>
              </a:rPr>
              <a:t>				procedimiento </a:t>
            </a:r>
            <a:r>
              <a:rPr lang="es-MX" sz="3200" b="1" dirty="0">
                <a:solidFill>
                  <a:schemeClr val="tx1"/>
                </a:solidFill>
              </a:rPr>
              <a:t>ante la CIDH </a:t>
            </a:r>
          </a:p>
          <a:p>
            <a:endParaRPr lang="en-US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04132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>Procedimiento- Etapas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s-MX" sz="3200" b="1" dirty="0" smtClean="0">
                <a:solidFill>
                  <a:schemeClr val="tx1"/>
                </a:solidFill>
              </a:rPr>
              <a:t>Fase </a:t>
            </a:r>
            <a:r>
              <a:rPr lang="es-MX" sz="3200" b="1" dirty="0">
                <a:solidFill>
                  <a:schemeClr val="tx1"/>
                </a:solidFill>
              </a:rPr>
              <a:t>en donde se presentan los escritos iniciales por las tres </a:t>
            </a:r>
            <a:r>
              <a:rPr lang="es-MX" sz="3200" b="1" dirty="0" smtClean="0">
                <a:solidFill>
                  <a:schemeClr val="tx1"/>
                </a:solidFill>
              </a:rPr>
              <a:t>partes</a:t>
            </a:r>
            <a:endParaRPr lang="es-MX" sz="3200" b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es-MX" sz="3200" b="1" dirty="0">
                <a:solidFill>
                  <a:schemeClr val="tx1"/>
                </a:solidFill>
              </a:rPr>
              <a:t> </a:t>
            </a: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Apertura del procedimiento oral y los actos preparatorios previos a la audiencia pública.</a:t>
            </a:r>
          </a:p>
          <a:p>
            <a:endParaRPr lang="es-MX" sz="3200" b="1" dirty="0">
              <a:solidFill>
                <a:schemeClr val="tx1"/>
              </a:solidFill>
            </a:endParaRP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Audiencia </a:t>
            </a:r>
            <a:r>
              <a:rPr lang="es-MX" sz="3200" b="1" dirty="0" smtClean="0">
                <a:solidFill>
                  <a:schemeClr val="tx1"/>
                </a:solidFill>
              </a:rPr>
              <a:t>pública.</a:t>
            </a:r>
            <a:endParaRPr lang="es-MX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sz="3200" b="1" dirty="0">
                <a:solidFill>
                  <a:schemeClr val="tx1"/>
                </a:solidFill>
              </a:rPr>
              <a:t> </a:t>
            </a: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Alegatos finales escritos.</a:t>
            </a:r>
          </a:p>
          <a:p>
            <a:endParaRPr lang="en-US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35933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2232248"/>
          </a:xfrm>
        </p:spPr>
        <p:txBody>
          <a:bodyPr/>
          <a:lstStyle/>
          <a:p>
            <a:pPr lvl="0" algn="l">
              <a:lnSpc>
                <a:spcPct val="100000"/>
              </a:lnSpc>
            </a:pP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/>
            </a:r>
            <a:br>
              <a:rPr lang="es-MX" sz="3200" b="1" dirty="0" smtClean="0">
                <a:solidFill>
                  <a:srgbClr val="FF0000"/>
                </a:solidFill>
              </a:rPr>
            </a:br>
            <a:r>
              <a:rPr lang="es-MX" sz="3200" b="1" dirty="0">
                <a:solidFill>
                  <a:srgbClr val="FF0000"/>
                </a:solidFill>
              </a:rPr>
              <a:t/>
            </a:r>
            <a:br>
              <a:rPr lang="es-MX" sz="3200" b="1" dirty="0">
                <a:solidFill>
                  <a:srgbClr val="FF0000"/>
                </a:solidFill>
              </a:rPr>
            </a:br>
            <a:r>
              <a:rPr lang="es-MX" sz="3200" b="1" dirty="0" smtClean="0">
                <a:solidFill>
                  <a:srgbClr val="FF0000"/>
                </a:solidFill>
              </a:rPr>
              <a:t>La </a:t>
            </a:r>
            <a:r>
              <a:rPr lang="es-MX" sz="3200" b="1" dirty="0">
                <a:solidFill>
                  <a:srgbClr val="FF0000"/>
                </a:solidFill>
              </a:rPr>
              <a:t>fase en donde se presentan los escritos iniciales por las partes </a:t>
            </a:r>
            <a:r>
              <a:rPr lang="es-MX" sz="4800" dirty="0"/>
              <a:t/>
            </a:r>
            <a:br>
              <a:rPr lang="es-MX" sz="4800" dirty="0"/>
            </a:b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3200" dirty="0"/>
          </a:p>
          <a:p>
            <a:pPr lvl="0"/>
            <a:endParaRPr lang="es-MX" sz="3200" b="1" dirty="0" smtClean="0">
              <a:solidFill>
                <a:schemeClr val="tx1"/>
              </a:solidFill>
            </a:endParaRPr>
          </a:p>
          <a:p>
            <a:pPr lvl="0"/>
            <a:endParaRPr lang="es-MX" sz="3200" b="1" dirty="0">
              <a:solidFill>
                <a:schemeClr val="tx1"/>
              </a:solidFill>
            </a:endParaRPr>
          </a:p>
          <a:p>
            <a:pPr lvl="0"/>
            <a:endParaRPr lang="es-MX" sz="3200" b="1" dirty="0" smtClean="0">
              <a:solidFill>
                <a:schemeClr val="tx1"/>
              </a:solidFill>
            </a:endParaRPr>
          </a:p>
          <a:p>
            <a:pPr lvl="0"/>
            <a:r>
              <a:rPr lang="es-MX" sz="3200" b="1" dirty="0" smtClean="0">
                <a:solidFill>
                  <a:schemeClr val="tx1"/>
                </a:solidFill>
              </a:rPr>
              <a:t>Remisión </a:t>
            </a:r>
            <a:r>
              <a:rPr lang="es-MX" sz="3200" b="1" dirty="0">
                <a:solidFill>
                  <a:schemeClr val="tx1"/>
                </a:solidFill>
              </a:rPr>
              <a:t>del caso ante la Corte</a:t>
            </a: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Examen preliminar del sometimiento del caso</a:t>
            </a: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Envío de escritos</a:t>
            </a:r>
          </a:p>
          <a:p>
            <a:endParaRPr lang="en-US" sz="3200" b="1" dirty="0" smtClean="0">
              <a:solidFill>
                <a:schemeClr val="tx1"/>
              </a:solidFill>
            </a:endParaRPr>
          </a:p>
          <a:p>
            <a:endParaRPr lang="en-US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39288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>Remisión </a:t>
            </a:r>
            <a:r>
              <a:rPr lang="es-MX" sz="4800" b="1" dirty="0">
                <a:solidFill>
                  <a:srgbClr val="FF0000"/>
                </a:solidFill>
              </a:rPr>
              <a:t>del caso </a:t>
            </a:r>
            <a:r>
              <a:rPr lang="es-MX" sz="4800" b="1" dirty="0" smtClean="0">
                <a:solidFill>
                  <a:srgbClr val="FF0000"/>
                </a:solidFill>
              </a:rPr>
              <a:t> </a:t>
            </a:r>
            <a:r>
              <a:rPr lang="es-MX" sz="4800" b="1" dirty="0">
                <a:solidFill>
                  <a:schemeClr val="tx1"/>
                </a:solidFill>
              </a:rPr>
              <a:t/>
            </a:r>
            <a:br>
              <a:rPr lang="es-MX" sz="4800" b="1" dirty="0">
                <a:solidFill>
                  <a:schemeClr val="tx1"/>
                </a:solidFill>
              </a:rPr>
            </a:b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MX" sz="3100" b="1" dirty="0" smtClean="0">
                <a:solidFill>
                  <a:schemeClr val="tx1"/>
                </a:solidFill>
              </a:rPr>
              <a:t>La </a:t>
            </a:r>
            <a:r>
              <a:rPr lang="es-MX" sz="3100" b="1" dirty="0">
                <a:solidFill>
                  <a:schemeClr val="tx1"/>
                </a:solidFill>
              </a:rPr>
              <a:t>Comisión debe presentar el informe de </a:t>
            </a:r>
            <a:r>
              <a:rPr lang="es-MX" sz="3100" b="1" dirty="0" smtClean="0">
                <a:solidFill>
                  <a:schemeClr val="tx1"/>
                </a:solidFill>
              </a:rPr>
              <a:t>fondo, con:</a:t>
            </a:r>
            <a:endParaRPr lang="es-MX" sz="3100" b="1" dirty="0">
              <a:solidFill>
                <a:schemeClr val="tx1"/>
              </a:solidFill>
            </a:endParaRPr>
          </a:p>
          <a:p>
            <a:r>
              <a:rPr lang="es-MX" sz="3100" b="1" dirty="0" smtClean="0">
                <a:solidFill>
                  <a:schemeClr val="tx1"/>
                </a:solidFill>
              </a:rPr>
              <a:t>Hechos </a:t>
            </a:r>
            <a:r>
              <a:rPr lang="es-MX" sz="3100" b="1" dirty="0">
                <a:solidFill>
                  <a:schemeClr val="tx1"/>
                </a:solidFill>
              </a:rPr>
              <a:t>violatorios</a:t>
            </a:r>
          </a:p>
          <a:p>
            <a:r>
              <a:rPr lang="es-MX" sz="3100" b="1" dirty="0">
                <a:solidFill>
                  <a:schemeClr val="tx1"/>
                </a:solidFill>
              </a:rPr>
              <a:t>Identificación de las víctimas</a:t>
            </a:r>
          </a:p>
          <a:p>
            <a:r>
              <a:rPr lang="es-MX" sz="3100" b="1" dirty="0">
                <a:solidFill>
                  <a:schemeClr val="tx1"/>
                </a:solidFill>
              </a:rPr>
              <a:t>Otros elemento adicionales</a:t>
            </a:r>
          </a:p>
          <a:p>
            <a:pPr lvl="1"/>
            <a:r>
              <a:rPr lang="es-MX" sz="2300" b="1" dirty="0">
                <a:solidFill>
                  <a:schemeClr val="tx1"/>
                </a:solidFill>
              </a:rPr>
              <a:t>Copia de la totalidad del expediente de trámite ante la CIDH </a:t>
            </a:r>
          </a:p>
          <a:p>
            <a:pPr lvl="1"/>
            <a:r>
              <a:rPr lang="es-MX" sz="2300" b="1" dirty="0">
                <a:solidFill>
                  <a:schemeClr val="tx1"/>
                </a:solidFill>
              </a:rPr>
              <a:t>Pruebas recabadas</a:t>
            </a:r>
          </a:p>
          <a:p>
            <a:pPr lvl="1"/>
            <a:r>
              <a:rPr lang="es-MX" sz="2300" b="1" dirty="0">
                <a:solidFill>
                  <a:schemeClr val="tx1"/>
                </a:solidFill>
              </a:rPr>
              <a:t>Designación de peritos como elemento probatorio adicional (acto excepcional)</a:t>
            </a:r>
          </a:p>
          <a:p>
            <a:endParaRPr lang="en-US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074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034277"/>
          </a:xfrm>
        </p:spPr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  <a:effectLst/>
              </a:rPr>
              <a:t/>
            </a:r>
            <a:br>
              <a:rPr lang="es-MX" b="1" dirty="0" smtClean="0">
                <a:solidFill>
                  <a:srgbClr val="FF0000"/>
                </a:solidFill>
                <a:effectLst/>
              </a:rPr>
            </a:br>
            <a:r>
              <a:rPr lang="es-MX" b="1" dirty="0">
                <a:solidFill>
                  <a:srgbClr val="FF0000"/>
                </a:solidFill>
                <a:effectLst/>
              </a:rPr>
              <a:t/>
            </a:r>
            <a:br>
              <a:rPr lang="es-MX" b="1" dirty="0">
                <a:solidFill>
                  <a:srgbClr val="FF0000"/>
                </a:solidFill>
                <a:effectLst/>
              </a:rPr>
            </a:br>
            <a:r>
              <a:rPr lang="es-MX" b="1" dirty="0" smtClean="0">
                <a:solidFill>
                  <a:srgbClr val="FF0000"/>
                </a:solidFill>
                <a:effectLst/>
              </a:rPr>
              <a:t>		</a:t>
            </a:r>
            <a:br>
              <a:rPr lang="es-MX" b="1" dirty="0" smtClean="0">
                <a:solidFill>
                  <a:srgbClr val="FF0000"/>
                </a:solidFill>
                <a:effectLst/>
              </a:rPr>
            </a:br>
            <a:r>
              <a:rPr lang="es-MX" b="1" dirty="0">
                <a:solidFill>
                  <a:srgbClr val="FF0000"/>
                </a:solidFill>
                <a:effectLst/>
              </a:rPr>
              <a:t>	</a:t>
            </a:r>
            <a:r>
              <a:rPr lang="es-MX" b="1" dirty="0" smtClean="0">
                <a:solidFill>
                  <a:srgbClr val="FF0000"/>
                </a:solidFill>
                <a:effectLst/>
              </a:rPr>
              <a:t>	</a:t>
            </a:r>
            <a:br>
              <a:rPr lang="es-MX" b="1" dirty="0" smtClean="0">
                <a:solidFill>
                  <a:srgbClr val="FF0000"/>
                </a:solidFill>
                <a:effectLst/>
              </a:rPr>
            </a:br>
            <a:r>
              <a:rPr lang="es-MX" b="1" dirty="0">
                <a:solidFill>
                  <a:srgbClr val="FF0000"/>
                </a:solidFill>
                <a:effectLst/>
              </a:rPr>
              <a:t>	</a:t>
            </a:r>
            <a:r>
              <a:rPr lang="es-MX" b="1" dirty="0" smtClean="0">
                <a:solidFill>
                  <a:srgbClr val="FF0000"/>
                </a:solidFill>
                <a:effectLst/>
              </a:rPr>
              <a:t>	Historia </a:t>
            </a:r>
            <a:endParaRPr lang="es-MX" dirty="0">
              <a:solidFill>
                <a:srgbClr val="FF000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166299"/>
              </p:ext>
            </p:extLst>
          </p:nvPr>
        </p:nvGraphicFramePr>
        <p:xfrm>
          <a:off x="611560" y="1556793"/>
          <a:ext cx="8147249" cy="52685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39705"/>
                <a:gridCol w="834591"/>
                <a:gridCol w="4172953"/>
              </a:tblGrid>
              <a:tr h="1747885">
                <a:tc>
                  <a:txBody>
                    <a:bodyPr/>
                    <a:lstStyle/>
                    <a:p>
                      <a:r>
                        <a:rPr lang="es-MX" sz="2400" b="1" dirty="0" smtClean="0">
                          <a:latin typeface="+mj-lt"/>
                        </a:rPr>
                        <a:t>Orígenes</a:t>
                      </a:r>
                      <a:endParaRPr lang="es-MX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b="1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IX Conferencia Internacional Americana - OEA</a:t>
                      </a:r>
                      <a:r>
                        <a:rPr lang="es-MX" sz="2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(Colombia, 1948) </a:t>
                      </a:r>
                      <a:endParaRPr lang="es-MX" sz="2400" dirty="0">
                        <a:latin typeface="+mj-lt"/>
                      </a:endParaRPr>
                    </a:p>
                  </a:txBody>
                  <a:tcPr/>
                </a:tc>
              </a:tr>
              <a:tr h="1772778">
                <a:tc>
                  <a:txBody>
                    <a:bodyPr/>
                    <a:lstStyle/>
                    <a:p>
                      <a:r>
                        <a:rPr lang="es-MX" sz="2400" b="1" dirty="0" smtClean="0">
                          <a:latin typeface="+mj-lt"/>
                        </a:rPr>
                        <a:t>Carta de la OEA </a:t>
                      </a:r>
                      <a:endParaRPr lang="es-MX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b="1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Prevé la existencia de una Convención Interamericana sobre DDHH</a:t>
                      </a:r>
                      <a:r>
                        <a:rPr lang="es-MX" sz="2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es-MX" sz="2400" b="1" dirty="0">
                        <a:latin typeface="+mj-lt"/>
                      </a:endParaRPr>
                    </a:p>
                  </a:txBody>
                  <a:tcPr/>
                </a:tc>
              </a:tr>
              <a:tr h="1747885">
                <a:tc gridSpan="3">
                  <a:txBody>
                    <a:bodyPr/>
                    <a:lstStyle/>
                    <a:p>
                      <a:r>
                        <a:rPr lang="es-MX" sz="2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Que d</a:t>
                      </a:r>
                      <a:r>
                        <a:rPr lang="es-MX" sz="2400" b="1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eterminaría estructura, </a:t>
                      </a:r>
                    </a:p>
                    <a:p>
                      <a:r>
                        <a:rPr lang="es-MX" sz="2400" b="1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competencia y procedimiento </a:t>
                      </a:r>
                    </a:p>
                    <a:p>
                      <a:r>
                        <a:rPr lang="es-MX" sz="2400" b="1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 los órganos de derechos humanos </a:t>
                      </a:r>
                      <a:endParaRPr lang="es-MX" sz="2400" b="1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5" name="14 Conector recto de flecha"/>
          <p:cNvCxnSpPr/>
          <p:nvPr/>
        </p:nvCxnSpPr>
        <p:spPr>
          <a:xfrm>
            <a:off x="2267744" y="1844824"/>
            <a:ext cx="208823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flipH="1">
            <a:off x="3311860" y="2492896"/>
            <a:ext cx="1188132" cy="720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3275856" y="3717032"/>
            <a:ext cx="108012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7" t="32379" r="3427" b="31049"/>
          <a:stretch/>
        </p:blipFill>
        <p:spPr bwMode="auto">
          <a:xfrm>
            <a:off x="773723" y="522515"/>
            <a:ext cx="1979526" cy="783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3" name="22 Conector recto de flecha"/>
          <p:cNvCxnSpPr/>
          <p:nvPr/>
        </p:nvCxnSpPr>
        <p:spPr>
          <a:xfrm flipH="1">
            <a:off x="3275856" y="4365104"/>
            <a:ext cx="1008112" cy="720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6313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>Examen preliminar  </a:t>
            </a:r>
            <a:r>
              <a:rPr lang="es-MX" sz="4800" b="1" dirty="0">
                <a:solidFill>
                  <a:schemeClr val="tx1"/>
                </a:solidFill>
              </a:rPr>
              <a:t/>
            </a:r>
            <a:br>
              <a:rPr lang="es-MX" sz="4800" b="1" dirty="0">
                <a:solidFill>
                  <a:schemeClr val="tx1"/>
                </a:solidFill>
              </a:rPr>
            </a:b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US" sz="3200" b="1" u="sng" dirty="0" err="1" smtClean="0">
                <a:solidFill>
                  <a:schemeClr val="tx1"/>
                </a:solidFill>
              </a:rPr>
              <a:t>Artículo</a:t>
            </a:r>
            <a:r>
              <a:rPr lang="en-US" sz="3200" b="1" u="sng" dirty="0" smtClean="0">
                <a:solidFill>
                  <a:schemeClr val="tx1"/>
                </a:solidFill>
              </a:rPr>
              <a:t> 38</a:t>
            </a:r>
          </a:p>
          <a:p>
            <a:endParaRPr lang="en-US" sz="3200" b="1" u="sng" dirty="0">
              <a:solidFill>
                <a:schemeClr val="tx1"/>
              </a:solidFill>
            </a:endParaRPr>
          </a:p>
          <a:p>
            <a:r>
              <a:rPr lang="en-US" sz="3200" b="1" u="sng" dirty="0" err="1" smtClean="0">
                <a:solidFill>
                  <a:schemeClr val="tx1"/>
                </a:solidFill>
              </a:rPr>
              <a:t>Solicitud</a:t>
            </a:r>
            <a:r>
              <a:rPr lang="en-US" sz="3200" b="1" u="sng" dirty="0" smtClean="0">
                <a:solidFill>
                  <a:schemeClr val="tx1"/>
                </a:solidFill>
              </a:rPr>
              <a:t> de </a:t>
            </a:r>
            <a:r>
              <a:rPr lang="en-US" sz="3200" b="1" u="sng" dirty="0" err="1" smtClean="0">
                <a:solidFill>
                  <a:schemeClr val="tx1"/>
                </a:solidFill>
              </a:rPr>
              <a:t>subsanación</a:t>
            </a:r>
            <a:endParaRPr lang="en-US" sz="3200" b="1" u="sng" dirty="0" smtClean="0">
              <a:solidFill>
                <a:schemeClr val="tx1"/>
              </a:solidFill>
            </a:endParaRPr>
          </a:p>
          <a:p>
            <a:endParaRPr lang="en-US" sz="3200" b="1" u="sng" dirty="0">
              <a:solidFill>
                <a:schemeClr val="tx1"/>
              </a:solidFill>
            </a:endParaRPr>
          </a:p>
          <a:p>
            <a:r>
              <a:rPr lang="en-US" sz="3200" b="1" u="sng" dirty="0" err="1" smtClean="0">
                <a:solidFill>
                  <a:schemeClr val="tx1"/>
                </a:solidFill>
              </a:rPr>
              <a:t>Notificación</a:t>
            </a:r>
            <a:endParaRPr lang="en-US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56223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dirty="0"/>
              <a:t/>
            </a:r>
            <a:br>
              <a:rPr lang="es-MX" sz="4800" dirty="0"/>
            </a:br>
            <a:r>
              <a:rPr lang="es-MX" sz="4800" b="1" dirty="0" smtClean="0">
                <a:solidFill>
                  <a:srgbClr val="FF0000"/>
                </a:solidFill>
              </a:rPr>
              <a:t> </a:t>
            </a:r>
            <a:r>
              <a:rPr lang="es-MX" sz="4800" b="1" dirty="0">
                <a:solidFill>
                  <a:srgbClr val="FF0000"/>
                </a:solidFill>
              </a:rPr>
              <a:t>Envío de escritos</a:t>
            </a:r>
            <a:r>
              <a:rPr lang="es-MX" sz="4800" b="1" dirty="0">
                <a:solidFill>
                  <a:schemeClr val="tx1"/>
                </a:solidFill>
              </a:rPr>
              <a:t/>
            </a:r>
            <a:br>
              <a:rPr lang="es-MX" sz="4800" b="1" dirty="0">
                <a:solidFill>
                  <a:schemeClr val="tx1"/>
                </a:solidFill>
              </a:rPr>
            </a:b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MX" sz="3200" dirty="0" smtClean="0"/>
              <a:t> </a:t>
            </a:r>
            <a:r>
              <a:rPr lang="es-MX" sz="3200" dirty="0"/>
              <a:t> </a:t>
            </a:r>
          </a:p>
          <a:p>
            <a:pPr lvl="1"/>
            <a:r>
              <a:rPr lang="es-MX" sz="2400" b="1" dirty="0">
                <a:solidFill>
                  <a:schemeClr val="tx1"/>
                </a:solidFill>
              </a:rPr>
              <a:t>Los representantes </a:t>
            </a:r>
            <a:r>
              <a:rPr lang="es-MX" sz="2400" b="1" dirty="0" smtClean="0">
                <a:solidFill>
                  <a:schemeClr val="tx1"/>
                </a:solidFill>
              </a:rPr>
              <a:t>:  Dos </a:t>
            </a:r>
            <a:r>
              <a:rPr lang="es-MX" sz="2400" b="1" dirty="0">
                <a:solidFill>
                  <a:schemeClr val="tx1"/>
                </a:solidFill>
              </a:rPr>
              <a:t>meses para presentar su Escrito de Solicitudes, Argumentos y Pruebas (ESAP). </a:t>
            </a:r>
          </a:p>
          <a:p>
            <a:pPr lvl="1"/>
            <a:endParaRPr lang="es-MX" sz="2400" b="1" dirty="0">
              <a:solidFill>
                <a:schemeClr val="tx1"/>
              </a:solidFill>
            </a:endParaRPr>
          </a:p>
          <a:p>
            <a:pPr lvl="1"/>
            <a:r>
              <a:rPr lang="es-MX" sz="2400" b="1" dirty="0">
                <a:solidFill>
                  <a:schemeClr val="tx1"/>
                </a:solidFill>
              </a:rPr>
              <a:t>Posteriormente, </a:t>
            </a:r>
            <a:r>
              <a:rPr lang="es-MX" sz="2400" b="1" dirty="0" smtClean="0">
                <a:solidFill>
                  <a:schemeClr val="tx1"/>
                </a:solidFill>
              </a:rPr>
              <a:t>los escritos de la CIDH y representantes son remitidos </a:t>
            </a:r>
            <a:r>
              <a:rPr lang="es-MX" sz="2400" b="1" dirty="0">
                <a:solidFill>
                  <a:schemeClr val="tx1"/>
                </a:solidFill>
              </a:rPr>
              <a:t>al </a:t>
            </a:r>
            <a:r>
              <a:rPr lang="es-MX" sz="2400" b="1" dirty="0" smtClean="0">
                <a:solidFill>
                  <a:schemeClr val="tx1"/>
                </a:solidFill>
              </a:rPr>
              <a:t>Estado</a:t>
            </a:r>
          </a:p>
          <a:p>
            <a:pPr lvl="1"/>
            <a:endParaRPr lang="es-MX" sz="2400" b="1" dirty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Estado:  Dos meses para fijar </a:t>
            </a:r>
            <a:r>
              <a:rPr lang="es-MX" sz="2400" b="1" dirty="0">
                <a:solidFill>
                  <a:schemeClr val="tx1"/>
                </a:solidFill>
              </a:rPr>
              <a:t>su </a:t>
            </a:r>
            <a:r>
              <a:rPr lang="es-MX" sz="2400" b="1" dirty="0" smtClean="0">
                <a:solidFill>
                  <a:schemeClr val="tx1"/>
                </a:solidFill>
              </a:rPr>
              <a:t>posición.</a:t>
            </a:r>
            <a:endParaRPr lang="es-MX" sz="2400" b="1" dirty="0">
              <a:solidFill>
                <a:schemeClr val="tx1"/>
              </a:solidFill>
            </a:endParaRPr>
          </a:p>
          <a:p>
            <a:pPr lvl="1"/>
            <a:endParaRPr lang="es-MX" sz="2400" b="1" dirty="0">
              <a:solidFill>
                <a:schemeClr val="tx1"/>
              </a:solidFill>
            </a:endParaRPr>
          </a:p>
          <a:p>
            <a:pPr lvl="1"/>
            <a:r>
              <a:rPr lang="es-MX" sz="2400" b="1" dirty="0">
                <a:solidFill>
                  <a:schemeClr val="tx1"/>
                </a:solidFill>
              </a:rPr>
              <a:t>Si el Estado interpone excepciones preliminares, la Comisión y los representantes podrán presentar sus observaciones en un plazo de 30 días.</a:t>
            </a:r>
          </a:p>
          <a:p>
            <a:r>
              <a:rPr lang="es-MX" sz="3200" dirty="0"/>
              <a:t> </a:t>
            </a:r>
          </a:p>
          <a:p>
            <a:endParaRPr lang="en-US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03843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dirty="0"/>
              <a:t/>
            </a:r>
            <a:br>
              <a:rPr lang="es-MX" sz="4800" dirty="0"/>
            </a:br>
            <a:r>
              <a:rPr lang="es-MX" sz="4800" b="1" dirty="0" smtClean="0">
                <a:solidFill>
                  <a:srgbClr val="FF0000"/>
                </a:solidFill>
              </a:rPr>
              <a:t> </a:t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> </a:t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000" b="1" dirty="0" smtClean="0">
                <a:solidFill>
                  <a:srgbClr val="FF0000"/>
                </a:solidFill>
              </a:rPr>
              <a:t>Apertura del procedimiento oral</a:t>
            </a:r>
            <a:r>
              <a:rPr lang="es-MX" sz="4800" b="1" dirty="0" smtClean="0">
                <a:solidFill>
                  <a:schemeClr val="tx1"/>
                </a:solidFill>
              </a:rPr>
              <a:t/>
            </a:r>
            <a:br>
              <a:rPr lang="es-MX" sz="4800" b="1" dirty="0" smtClean="0">
                <a:solidFill>
                  <a:schemeClr val="tx1"/>
                </a:solidFill>
              </a:rPr>
            </a:b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 </a:t>
            </a:r>
            <a:r>
              <a:rPr lang="es-MX" sz="3200" dirty="0"/>
              <a:t> </a:t>
            </a:r>
            <a:endParaRPr lang="es-MX" sz="2800" dirty="0"/>
          </a:p>
          <a:p>
            <a:pPr marL="0" indent="0">
              <a:buNone/>
            </a:pPr>
            <a:r>
              <a:rPr lang="es-MX" sz="2800" b="1" dirty="0" smtClean="0">
                <a:solidFill>
                  <a:schemeClr val="tx1"/>
                </a:solidFill>
              </a:rPr>
              <a:t> Actos </a:t>
            </a:r>
            <a:r>
              <a:rPr lang="es-MX" sz="2800" b="1" dirty="0">
                <a:solidFill>
                  <a:schemeClr val="tx1"/>
                </a:solidFill>
              </a:rPr>
              <a:t>preparatorios previos a la audiencia pública. </a:t>
            </a:r>
          </a:p>
          <a:p>
            <a:pPr lvl="1"/>
            <a:r>
              <a:rPr lang="es-MX" sz="2800" b="1" dirty="0">
                <a:solidFill>
                  <a:schemeClr val="tx1"/>
                </a:solidFill>
              </a:rPr>
              <a:t>Solicitud y remisión de la lista definitiva de testigos y peritos</a:t>
            </a:r>
          </a:p>
          <a:p>
            <a:pPr lvl="1"/>
            <a:r>
              <a:rPr lang="es-MX" sz="2800" b="1" dirty="0">
                <a:solidFill>
                  <a:schemeClr val="tx1"/>
                </a:solidFill>
              </a:rPr>
              <a:t>Resolución de las posibles objeciones y/o recusaciones </a:t>
            </a:r>
          </a:p>
          <a:p>
            <a:pPr lvl="1"/>
            <a:r>
              <a:rPr lang="es-MX" sz="2800" b="1" dirty="0">
                <a:solidFill>
                  <a:schemeClr val="tx1"/>
                </a:solidFill>
              </a:rPr>
              <a:t>Resolución para convocar a audiencia</a:t>
            </a:r>
          </a:p>
          <a:p>
            <a:pPr marL="0" indent="0">
              <a:buNone/>
            </a:pPr>
            <a:endParaRPr lang="en-US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05861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dirty="0"/>
              <a:t/>
            </a:r>
            <a:br>
              <a:rPr lang="es-MX" sz="4800" dirty="0"/>
            </a:br>
            <a:r>
              <a:rPr lang="es-MX" sz="4800" b="1" dirty="0" smtClean="0">
                <a:solidFill>
                  <a:srgbClr val="FF0000"/>
                </a:solidFill>
              </a:rPr>
              <a:t> Audiencia Pública</a:t>
            </a:r>
            <a:r>
              <a:rPr lang="es-MX" sz="4800" b="1" dirty="0">
                <a:solidFill>
                  <a:schemeClr val="tx1"/>
                </a:solidFill>
              </a:rPr>
              <a:t/>
            </a:r>
            <a:br>
              <a:rPr lang="es-MX" sz="4800" b="1" dirty="0">
                <a:solidFill>
                  <a:schemeClr val="tx1"/>
                </a:solidFill>
              </a:rPr>
            </a:b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4000" dirty="0" smtClean="0"/>
              <a:t> </a:t>
            </a:r>
          </a:p>
          <a:p>
            <a:pPr marL="0" indent="0">
              <a:buNone/>
            </a:pPr>
            <a:r>
              <a:rPr lang="es-MX" sz="4000" b="1" dirty="0" smtClean="0">
                <a:solidFill>
                  <a:schemeClr val="tx1"/>
                </a:solidFill>
              </a:rPr>
              <a:t>Procedimientos </a:t>
            </a:r>
            <a:r>
              <a:rPr lang="es-MX" sz="4000" b="1" dirty="0">
                <a:solidFill>
                  <a:schemeClr val="tx1"/>
                </a:solidFill>
              </a:rPr>
              <a:t>y protocolos a seguir en las audiencias (51 a 55 del </a:t>
            </a:r>
            <a:r>
              <a:rPr lang="es-MX" sz="4000" b="1" dirty="0" smtClean="0">
                <a:solidFill>
                  <a:schemeClr val="tx1"/>
                </a:solidFill>
              </a:rPr>
              <a:t>Reglamento de </a:t>
            </a:r>
            <a:r>
              <a:rPr lang="es-MX" sz="4000" b="1" dirty="0">
                <a:solidFill>
                  <a:schemeClr val="tx1"/>
                </a:solidFill>
              </a:rPr>
              <a:t>la Corte).</a:t>
            </a:r>
          </a:p>
          <a:p>
            <a:pPr marL="0" indent="0">
              <a:buNone/>
            </a:pP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222535794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dirty="0"/>
              <a:t/>
            </a:r>
            <a:br>
              <a:rPr lang="es-MX" sz="4800" dirty="0"/>
            </a:br>
            <a:r>
              <a:rPr lang="es-MX" sz="4800" b="1" dirty="0" smtClean="0">
                <a:solidFill>
                  <a:srgbClr val="FF0000"/>
                </a:solidFill>
              </a:rPr>
              <a:t> Alegatos </a:t>
            </a:r>
            <a:r>
              <a:rPr lang="es-MX" sz="4800" b="1" dirty="0">
                <a:solidFill>
                  <a:srgbClr val="FF0000"/>
                </a:solidFill>
              </a:rPr>
              <a:t>finales escritos </a:t>
            </a:r>
            <a:r>
              <a:rPr lang="es-MX" sz="4800" b="1" dirty="0">
                <a:solidFill>
                  <a:schemeClr val="tx1"/>
                </a:solidFill>
              </a:rPr>
              <a:t/>
            </a:r>
            <a:br>
              <a:rPr lang="es-MX" sz="4800" b="1" dirty="0">
                <a:solidFill>
                  <a:schemeClr val="tx1"/>
                </a:solidFill>
              </a:rPr>
            </a:b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 </a:t>
            </a:r>
            <a:r>
              <a:rPr lang="es-MX" sz="3200" dirty="0"/>
              <a:t> </a:t>
            </a:r>
          </a:p>
          <a:p>
            <a:pPr marL="0" lvl="0" indent="0">
              <a:buNone/>
            </a:pPr>
            <a:endParaRPr lang="es-MX" sz="3200" dirty="0"/>
          </a:p>
          <a:p>
            <a:r>
              <a:rPr lang="es-MX" sz="3200" b="1" dirty="0">
                <a:solidFill>
                  <a:schemeClr val="tx1"/>
                </a:solidFill>
              </a:rPr>
              <a:t>Al terminar la audiencia termina la fase oral del procedimiento y se da un plazo para que las partes presenten sus alegatos finales escritos.</a:t>
            </a:r>
          </a:p>
          <a:p>
            <a:r>
              <a:rPr lang="es-MX" sz="3200" b="1" dirty="0">
                <a:solidFill>
                  <a:schemeClr val="tx1"/>
                </a:solidFill>
              </a:rPr>
              <a:t>Plazo </a:t>
            </a:r>
            <a:r>
              <a:rPr lang="es-MX" sz="3200" b="1" dirty="0" smtClean="0">
                <a:solidFill>
                  <a:schemeClr val="tx1"/>
                </a:solidFill>
              </a:rPr>
              <a:t>que por </a:t>
            </a:r>
            <a:r>
              <a:rPr lang="es-MX" sz="3200" b="1" dirty="0">
                <a:solidFill>
                  <a:schemeClr val="tx1"/>
                </a:solidFill>
              </a:rPr>
              <a:t>lo regular es establecido por en la resolución que convoca a audiencia.</a:t>
            </a:r>
          </a:p>
          <a:p>
            <a:pPr marL="0" indent="0">
              <a:buNone/>
            </a:pPr>
            <a:endParaRPr lang="es-MX" sz="3200" dirty="0"/>
          </a:p>
          <a:p>
            <a:endParaRPr lang="en-US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88636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s-MX" b="1" dirty="0" smtClean="0">
                <a:solidFill>
                  <a:srgbClr val="FF0000"/>
                </a:solidFill>
              </a:rPr>
              <a:t>MEDIDAS DE PROTECCIÓN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pPr lvl="0" algn="l"/>
            <a:r>
              <a:rPr lang="es-MX" sz="4400" b="1" dirty="0" smtClean="0">
                <a:solidFill>
                  <a:srgbClr val="FF0000"/>
                </a:solidFill>
              </a:rPr>
              <a:t>1. Medidas Cautelares -CIDH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s-MX" b="1" dirty="0" smtClean="0">
                <a:solidFill>
                  <a:schemeClr val="tx1"/>
                </a:solidFill>
              </a:rPr>
              <a:t>A. Elementos para otorgar medidas cautelares: </a:t>
            </a:r>
            <a:endParaRPr lang="en-US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b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67544" y="2187352"/>
          <a:ext cx="8496944" cy="43528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2910"/>
                <a:gridCol w="821426"/>
                <a:gridCol w="5472608"/>
              </a:tblGrid>
              <a:tr h="1097632">
                <a:tc>
                  <a:txBody>
                    <a:bodyPr/>
                    <a:lstStyle/>
                    <a:p>
                      <a:r>
                        <a:rPr lang="es-MX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Gravedad </a:t>
                      </a:r>
                      <a:endParaRPr lang="en-US" sz="2400" b="1" dirty="0"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b="1"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MX" sz="22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Serio impacto que una acción puede tener sobre un derecho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80120">
                <a:tc>
                  <a:txBody>
                    <a:bodyPr/>
                    <a:lstStyle/>
                    <a:p>
                      <a:r>
                        <a:rPr lang="es-MX" sz="2400" b="1" dirty="0" smtClean="0">
                          <a:latin typeface="+mj-lt"/>
                        </a:rPr>
                        <a:t>Urgencia</a:t>
                      </a:r>
                      <a:endParaRPr lang="en-US" sz="2400" b="1" dirty="0"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MX" sz="22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El riesgo es inminente y puede</a:t>
                      </a:r>
                      <a:r>
                        <a:rPr lang="es-MX" sz="22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22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materializarse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75049">
                <a:tc>
                  <a:txBody>
                    <a:bodyPr/>
                    <a:lstStyle/>
                    <a:p>
                      <a:r>
                        <a:rPr lang="es-MX" sz="2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Riesgo de daño irreparable </a:t>
                      </a:r>
                      <a:endParaRPr lang="en-US" sz="2400" b="1" dirty="0"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MX" sz="2200" b="1" dirty="0" smtClean="0">
                          <a:latin typeface="+mj-lt"/>
                        </a:rPr>
                        <a:t>Afectación de derechos que</a:t>
                      </a:r>
                      <a:r>
                        <a:rPr lang="es-MX" sz="2200" b="1" baseline="0" dirty="0" smtClean="0">
                          <a:latin typeface="+mj-lt"/>
                        </a:rPr>
                        <a:t> no pueden repararse. Derecho a la</a:t>
                      </a:r>
                      <a:endParaRPr lang="es-MX" sz="22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es-MX" sz="22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Vida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es-MX" sz="22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Integridad personal 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es-MX" sz="22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Propiedad (pueblos indígenas)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US" sz="2200" b="1" dirty="0"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6" name="5 Conector recto de flecha"/>
          <p:cNvCxnSpPr/>
          <p:nvPr/>
        </p:nvCxnSpPr>
        <p:spPr>
          <a:xfrm>
            <a:off x="2267744" y="2348880"/>
            <a:ext cx="108012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2267744" y="3645024"/>
            <a:ext cx="108012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2267744" y="4653136"/>
            <a:ext cx="108012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>Medidas Cautelares -CIDH</a:t>
            </a:r>
            <a:endParaRPr lang="en-US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s-MX" b="1" dirty="0" smtClean="0">
                <a:solidFill>
                  <a:schemeClr val="tx1"/>
                </a:solidFill>
              </a:rPr>
              <a:t>B. Situaciones Jurídicas para otorgar medidas cautelares: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En el marco de una petición o caso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De forma independiente de cualquier petición o caso.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s-MX" b="1" dirty="0" smtClean="0">
                <a:solidFill>
                  <a:schemeClr val="tx1"/>
                </a:solidFill>
              </a:rPr>
              <a:t>C. Beneficiarios </a:t>
            </a:r>
            <a:endParaRPr lang="en-US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b="1" dirty="0" smtClean="0">
                <a:solidFill>
                  <a:schemeClr val="tx1"/>
                </a:solidFill>
              </a:rPr>
              <a:t>Personas o grupos de personas </a:t>
            </a:r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11560" y="4725144"/>
          <a:ext cx="8208912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9685"/>
                <a:gridCol w="5149227"/>
              </a:tblGrid>
              <a:tr h="504056">
                <a:tc>
                  <a:txBody>
                    <a:bodyPr/>
                    <a:lstStyle/>
                    <a:p>
                      <a:r>
                        <a:rPr lang="es-MX" sz="2400" b="1" dirty="0" smtClean="0">
                          <a:latin typeface="+mj-lt"/>
                        </a:rPr>
                        <a:t>Determinados</a:t>
                      </a:r>
                      <a:endParaRPr lang="en-US" sz="2400" b="1" dirty="0" smtClean="0">
                        <a:latin typeface="+mj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400" b="1" dirty="0" smtClean="0">
                        <a:latin typeface="+mj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 smtClean="0">
                          <a:latin typeface="+mj-lt"/>
                        </a:rPr>
                        <a:t>Determinables</a:t>
                      </a:r>
                      <a:endParaRPr lang="en-US" sz="2400" b="1" dirty="0" smtClean="0">
                        <a:latin typeface="+mj-lt"/>
                      </a:endParaRPr>
                    </a:p>
                    <a:p>
                      <a:endParaRPr lang="en-US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 smtClean="0">
                          <a:latin typeface="+mj-lt"/>
                        </a:rPr>
                        <a:t>Por</a:t>
                      </a:r>
                      <a:r>
                        <a:rPr lang="es-MX" sz="2400" b="1" baseline="0" dirty="0" smtClean="0">
                          <a:latin typeface="+mj-lt"/>
                        </a:rPr>
                        <a:t> su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baseline="0" dirty="0" smtClean="0">
                          <a:latin typeface="+mj-lt"/>
                        </a:rPr>
                        <a:t>-</a:t>
                      </a:r>
                      <a:r>
                        <a:rPr lang="es-MX" sz="2400" b="1" dirty="0" smtClean="0">
                          <a:latin typeface="+mj-lt"/>
                        </a:rPr>
                        <a:t>Ubicación geográfica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 smtClean="0">
                          <a:latin typeface="+mj-lt"/>
                        </a:rPr>
                        <a:t>-Pertenencia a</a:t>
                      </a:r>
                      <a:r>
                        <a:rPr lang="es-MX" sz="2400" b="1" baseline="0" dirty="0" smtClean="0">
                          <a:latin typeface="+mj-lt"/>
                        </a:rPr>
                        <a:t> </a:t>
                      </a:r>
                      <a:r>
                        <a:rPr lang="es-MX" sz="2400" b="1" dirty="0" smtClean="0">
                          <a:latin typeface="+mj-lt"/>
                        </a:rPr>
                        <a:t>un grupo, pueblo, comunidad u organización.</a:t>
                      </a:r>
                      <a:endParaRPr lang="en-US" sz="2400" b="1" dirty="0" smtClean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errar llave"/>
          <p:cNvSpPr/>
          <p:nvPr/>
        </p:nvSpPr>
        <p:spPr>
          <a:xfrm>
            <a:off x="3059832" y="4653136"/>
            <a:ext cx="360040" cy="172819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 lvl="0" algn="l"/>
            <a:r>
              <a:rPr lang="es-MX" b="1" dirty="0" smtClean="0">
                <a:solidFill>
                  <a:srgbClr val="FF0000"/>
                </a:solidFill>
              </a:rPr>
              <a:t>Fundamentación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s-MX" b="1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s-MX" b="1" dirty="0" smtClean="0">
                <a:solidFill>
                  <a:schemeClr val="tx1"/>
                </a:solidFill>
              </a:rPr>
              <a:t>La decisión de otorgar, ampliar, modificar y levantar medidas cautelares</a:t>
            </a:r>
          </a:p>
          <a:p>
            <a:pPr>
              <a:buNone/>
            </a:pPr>
            <a:r>
              <a:rPr lang="es-MX" sz="2000" b="1" dirty="0" smtClean="0">
                <a:solidFill>
                  <a:schemeClr val="tx1"/>
                </a:solidFill>
              </a:rPr>
              <a:t>	</a:t>
            </a:r>
          </a:p>
          <a:p>
            <a:pPr>
              <a:buNone/>
            </a:pPr>
            <a:endParaRPr lang="es-MX" sz="2000" b="1" dirty="0" smtClean="0">
              <a:solidFill>
                <a:schemeClr val="tx1"/>
              </a:solidFill>
            </a:endParaRPr>
          </a:p>
          <a:p>
            <a:pPr lvl="2">
              <a:buNone/>
            </a:pPr>
            <a:r>
              <a:rPr lang="es-MX" sz="2400" b="1" dirty="0" smtClean="0">
                <a:solidFill>
                  <a:schemeClr val="tx1"/>
                </a:solidFill>
              </a:rPr>
              <a:t>Debe estar fundamentada con:</a:t>
            </a:r>
          </a:p>
          <a:p>
            <a:pPr marL="1714500" lvl="3" indent="-457200"/>
            <a:r>
              <a:rPr lang="es-MX" sz="2400" b="1" dirty="0" smtClean="0">
                <a:solidFill>
                  <a:schemeClr val="tx1"/>
                </a:solidFill>
              </a:rPr>
              <a:t>descripción de situación y beneficiarios;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1714500" lvl="3" indent="-457200"/>
            <a:r>
              <a:rPr lang="es-MX" sz="2400" b="1" dirty="0" smtClean="0">
                <a:solidFill>
                  <a:schemeClr val="tx1"/>
                </a:solidFill>
              </a:rPr>
              <a:t>información del Estado;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1714500" lvl="3" indent="-457200"/>
            <a:r>
              <a:rPr lang="es-MX" sz="2400" b="1" dirty="0" smtClean="0">
                <a:solidFill>
                  <a:schemeClr val="tx1"/>
                </a:solidFill>
              </a:rPr>
              <a:t>gravedad, urgencia e </a:t>
            </a:r>
            <a:r>
              <a:rPr lang="es-MX" sz="2400" b="1" dirty="0" err="1" smtClean="0">
                <a:solidFill>
                  <a:schemeClr val="tx1"/>
                </a:solidFill>
              </a:rPr>
              <a:t>irreparabilidad</a:t>
            </a:r>
            <a:r>
              <a:rPr lang="es-MX" sz="2400" b="1" dirty="0" smtClean="0">
                <a:solidFill>
                  <a:schemeClr val="tx1"/>
                </a:solidFill>
              </a:rPr>
              <a:t>;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1714500" lvl="3" indent="-457200"/>
            <a:r>
              <a:rPr lang="es-MX" sz="2400" b="1" dirty="0" smtClean="0">
                <a:solidFill>
                  <a:schemeClr val="tx1"/>
                </a:solidFill>
              </a:rPr>
              <a:t>plazo de vigencia; y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1714500" lvl="3" indent="-457200"/>
            <a:r>
              <a:rPr lang="es-MX" sz="2400" b="1" dirty="0" smtClean="0">
                <a:solidFill>
                  <a:schemeClr val="tx1"/>
                </a:solidFill>
              </a:rPr>
              <a:t>votos de los Miembros de la CIDH.</a:t>
            </a:r>
            <a:endParaRPr lang="en-US" sz="24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4572000" y="2636912"/>
            <a:ext cx="0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lvl="0" algn="l"/>
            <a:r>
              <a:rPr lang="es-MX" b="1" dirty="0" smtClean="0">
                <a:solidFill>
                  <a:srgbClr val="FF0000"/>
                </a:solidFill>
              </a:rPr>
              <a:t>En la práctica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s-MX" b="1" dirty="0" smtClean="0">
                <a:solidFill>
                  <a:schemeClr val="tx1"/>
                </a:solidFill>
              </a:rPr>
              <a:t>La mayoría de las medidas cautelares son por: </a:t>
            </a:r>
          </a:p>
          <a:p>
            <a:pPr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Amenazas contra la vida e integridad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Amenazas contra comunidades indígenas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Afectación del medio ambiente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Amenazas contra la salud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Ejecución de órdenes judiciales (pena de muerte)</a:t>
            </a:r>
          </a:p>
          <a:p>
            <a:r>
              <a:rPr lang="es-MX" b="1" dirty="0" smtClean="0">
                <a:solidFill>
                  <a:schemeClr val="tx1"/>
                </a:solidFill>
              </a:rPr>
              <a:t>Casos de incomunicación </a:t>
            </a:r>
          </a:p>
          <a:p>
            <a:r>
              <a:rPr lang="es-MX" b="1" dirty="0" smtClean="0">
                <a:solidFill>
                  <a:schemeClr val="tx1"/>
                </a:solidFill>
              </a:rPr>
              <a:t>Casos de indefinición de situación jurídica (desaparición forzada)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6804863"/>
              </p:ext>
            </p:extLst>
          </p:nvPr>
        </p:nvGraphicFramePr>
        <p:xfrm>
          <a:off x="457200" y="1052736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0407717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>
                <a:solidFill>
                  <a:srgbClr val="FF0000"/>
                </a:solidFill>
              </a:rPr>
              <a:t/>
            </a:r>
            <a:br>
              <a:rPr lang="es-MX" sz="4800" b="1" dirty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b="1" dirty="0" smtClean="0">
                <a:solidFill>
                  <a:srgbClr val="FF0000"/>
                </a:solidFill>
              </a:rPr>
              <a:t/>
            </a:r>
            <a:br>
              <a:rPr lang="es-MX" sz="4800" b="1" dirty="0" smtClean="0">
                <a:solidFill>
                  <a:srgbClr val="FF0000"/>
                </a:solidFill>
              </a:rPr>
            </a:br>
            <a:r>
              <a:rPr lang="es-MX" sz="4800" dirty="0"/>
              <a:t/>
            </a:r>
            <a:br>
              <a:rPr lang="es-MX" sz="4800" dirty="0"/>
            </a:b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 </a:t>
            </a:r>
            <a:r>
              <a:rPr lang="es-MX" sz="3200" dirty="0"/>
              <a:t> </a:t>
            </a:r>
            <a:endParaRPr lang="es-MX" sz="7700" b="1" dirty="0">
              <a:solidFill>
                <a:srgbClr val="FF0000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es-MX" sz="4300" b="1" dirty="0">
                <a:solidFill>
                  <a:srgbClr val="FF0000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Medidas Provisionales </a:t>
            </a:r>
          </a:p>
          <a:p>
            <a:r>
              <a:rPr lang="es-MX" sz="3200" b="1" smtClean="0">
                <a:solidFill>
                  <a:schemeClr val="tx1"/>
                </a:solidFill>
              </a:rPr>
              <a:t>La </a:t>
            </a:r>
            <a:r>
              <a:rPr lang="es-MX" sz="3200" b="1" dirty="0">
                <a:solidFill>
                  <a:schemeClr val="tx1"/>
                </a:solidFill>
              </a:rPr>
              <a:t>Comisión puede elevar una solicitud de medidas provisionales a la </a:t>
            </a:r>
            <a:r>
              <a:rPr lang="es-MX" sz="3200" b="1" dirty="0" smtClean="0">
                <a:solidFill>
                  <a:schemeClr val="tx1"/>
                </a:solidFill>
              </a:rPr>
              <a:t>Corte en </a:t>
            </a:r>
            <a:r>
              <a:rPr lang="es-MX" sz="3200" b="1" dirty="0">
                <a:solidFill>
                  <a:schemeClr val="tx1"/>
                </a:solidFill>
              </a:rPr>
              <a:t>casos de “extrema gravedad y urgencia</a:t>
            </a:r>
          </a:p>
          <a:p>
            <a:r>
              <a:rPr lang="es-MX" sz="3200" b="1" dirty="0" smtClean="0">
                <a:solidFill>
                  <a:schemeClr val="tx1"/>
                </a:solidFill>
              </a:rPr>
              <a:t>Desestimación </a:t>
            </a:r>
            <a:r>
              <a:rPr lang="es-MX" sz="3200" b="1" dirty="0">
                <a:solidFill>
                  <a:schemeClr val="tx1"/>
                </a:solidFill>
              </a:rPr>
              <a:t>de  medidas provisionales</a:t>
            </a:r>
          </a:p>
          <a:p>
            <a:r>
              <a:rPr lang="es-MX" sz="3200" b="1" dirty="0">
                <a:solidFill>
                  <a:schemeClr val="tx1"/>
                </a:solidFill>
              </a:rPr>
              <a:t>Vigencia de Medidas Cautelares</a:t>
            </a:r>
          </a:p>
          <a:p>
            <a:endParaRPr lang="en-US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596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Composición de la CIDH</a:t>
            </a:r>
            <a:endParaRPr lang="es-MX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069160"/>
          </a:xfrm>
        </p:spPr>
        <p:txBody>
          <a:bodyPr>
            <a:normAutofit/>
          </a:bodyPr>
          <a:lstStyle/>
          <a:p>
            <a:r>
              <a:rPr lang="es-MX" sz="3200" b="1" dirty="0">
                <a:solidFill>
                  <a:schemeClr val="tx1"/>
                </a:solidFill>
              </a:rPr>
              <a:t>Siete miembros (Comisionados) </a:t>
            </a: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Actúan independientemente</a:t>
            </a: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Electos por la </a:t>
            </a:r>
            <a:r>
              <a:rPr lang="es-MX" sz="3200" b="1" dirty="0" smtClean="0">
                <a:solidFill>
                  <a:schemeClr val="tx1"/>
                </a:solidFill>
              </a:rPr>
              <a:t>AG de </a:t>
            </a:r>
            <a:r>
              <a:rPr lang="es-MX" sz="3200" b="1" dirty="0">
                <a:solidFill>
                  <a:schemeClr val="tx1"/>
                </a:solidFill>
              </a:rPr>
              <a:t>la OEA </a:t>
            </a:r>
          </a:p>
          <a:p>
            <a:pPr lvl="1"/>
            <a:r>
              <a:rPr lang="es-MX" sz="3200" b="1" dirty="0" smtClean="0">
                <a:solidFill>
                  <a:schemeClr val="tx1"/>
                </a:solidFill>
              </a:rPr>
              <a:t>4 </a:t>
            </a:r>
            <a:r>
              <a:rPr lang="es-MX" sz="3200" b="1" dirty="0">
                <a:solidFill>
                  <a:schemeClr val="tx1"/>
                </a:solidFill>
              </a:rPr>
              <a:t>años </a:t>
            </a:r>
            <a:r>
              <a:rPr lang="es-MX" sz="3200" b="1" dirty="0" smtClean="0">
                <a:solidFill>
                  <a:schemeClr val="tx1"/>
                </a:solidFill>
              </a:rPr>
              <a:t>– 1 reelección </a:t>
            </a:r>
            <a:endParaRPr lang="es-MX" sz="3200" b="1" dirty="0">
              <a:solidFill>
                <a:schemeClr val="tx1"/>
              </a:solidFill>
            </a:endParaRP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F</a:t>
            </a:r>
            <a:r>
              <a:rPr lang="es-MX" sz="3200" b="1" dirty="0" smtClean="0">
                <a:solidFill>
                  <a:schemeClr val="tx1"/>
                </a:solidFill>
              </a:rPr>
              <a:t>unciones </a:t>
            </a:r>
            <a:r>
              <a:rPr lang="es-MX" sz="3200" b="1" dirty="0">
                <a:solidFill>
                  <a:schemeClr val="tx1"/>
                </a:solidFill>
              </a:rPr>
              <a:t>no permanentes </a:t>
            </a:r>
          </a:p>
          <a:p>
            <a:pPr lvl="0"/>
            <a:r>
              <a:rPr lang="es-MX" sz="3200" b="1" dirty="0">
                <a:solidFill>
                  <a:schemeClr val="tx1"/>
                </a:solidFill>
              </a:rPr>
              <a:t>Cargos no  remunerados</a:t>
            </a:r>
          </a:p>
          <a:p>
            <a:pPr lvl="0"/>
            <a:r>
              <a:rPr lang="es-MX" sz="3200" b="1" dirty="0" smtClean="0">
                <a:solidFill>
                  <a:schemeClr val="tx1"/>
                </a:solidFill>
              </a:rPr>
              <a:t>Auxiliados por la </a:t>
            </a:r>
            <a:r>
              <a:rPr lang="es-MX" sz="3200" b="1" dirty="0">
                <a:solidFill>
                  <a:schemeClr val="tx1"/>
                </a:solidFill>
              </a:rPr>
              <a:t>Secretaría Ejecutiva 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23942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992</TotalTime>
  <Words>2716</Words>
  <Application>Microsoft Macintosh PowerPoint</Application>
  <PresentationFormat>On-screen Show (4:3)</PresentationFormat>
  <Paragraphs>674</Paragraphs>
  <Slides>80</Slides>
  <Notes>80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1" baseType="lpstr">
      <vt:lpstr>Ejecutivo</vt:lpstr>
      <vt:lpstr>SISTEMA INTERAMERICANO DE PROTECCIÓN DE LOS DERECHOS HUMANOS</vt:lpstr>
      <vt:lpstr>Sistema Interamericano</vt:lpstr>
      <vt:lpstr>Convención Americana sobre Derechos Humanos</vt:lpstr>
      <vt:lpstr>Con la entrada en vigor de la CADH</vt:lpstr>
      <vt:lpstr>Los instrumentos del Sistema Interamericano</vt:lpstr>
      <vt:lpstr>Comisión Interamericana (CIDH)</vt:lpstr>
      <vt:lpstr>          Historia </vt:lpstr>
      <vt:lpstr>PowerPoint Presentation</vt:lpstr>
      <vt:lpstr>Composición de la CIDH</vt:lpstr>
      <vt:lpstr>Composición Actual</vt:lpstr>
      <vt:lpstr>Composición Actual</vt:lpstr>
      <vt:lpstr>Funciones de la CIDH</vt:lpstr>
      <vt:lpstr>De promoción (art. 41, CADH)</vt:lpstr>
      <vt:lpstr>En la práctica, lo anterior se materializa en:</vt:lpstr>
      <vt:lpstr>Funciones cuasijurisdiccionales </vt:lpstr>
      <vt:lpstr>Competencia</vt:lpstr>
      <vt:lpstr>Tipos de competencia </vt:lpstr>
      <vt:lpstr>Tipos de competencia </vt:lpstr>
      <vt:lpstr>Tipos de competencia </vt:lpstr>
      <vt:lpstr>Ratione Materiae (cont…)</vt:lpstr>
      <vt:lpstr>Corte Interamericana de Derechos Humanos</vt:lpstr>
      <vt:lpstr>Historia</vt:lpstr>
      <vt:lpstr>Historia</vt:lpstr>
      <vt:lpstr>Consolidación de la Corte</vt:lpstr>
      <vt:lpstr>Composición</vt:lpstr>
      <vt:lpstr>Composición…</vt:lpstr>
      <vt:lpstr>Composición actual de la Corte</vt:lpstr>
      <vt:lpstr>Composición actual de la Corte</vt:lpstr>
      <vt:lpstr>Funciones Principales</vt:lpstr>
      <vt:lpstr>Función consultiva (art. 64 de la  CADH)</vt:lpstr>
      <vt:lpstr>Función Consultiva</vt:lpstr>
      <vt:lpstr>Tipos de competencia </vt:lpstr>
      <vt:lpstr>PROCEDIMIENTO CONTENCIOSO</vt:lpstr>
      <vt:lpstr>CIDH -Sistema de Peticiones y Casos  (arts. 44–51 CADH)</vt:lpstr>
      <vt:lpstr>Procedimiento de Presentación </vt:lpstr>
      <vt:lpstr>Continuación… </vt:lpstr>
      <vt:lpstr>Tramitación Inicial</vt:lpstr>
      <vt:lpstr>Tramitación inicial </vt:lpstr>
      <vt:lpstr>Requisitos para la tramitación inicial (artículo 28)</vt:lpstr>
      <vt:lpstr>Orden de evaluación y excepciones </vt:lpstr>
      <vt:lpstr>Excepciones… </vt:lpstr>
      <vt:lpstr>Resultado de la evaluación</vt:lpstr>
      <vt:lpstr>Retraso procesal </vt:lpstr>
      <vt:lpstr>Retraso procesal </vt:lpstr>
      <vt:lpstr>Traslado al Estado y plazos</vt:lpstr>
      <vt:lpstr>¿Qué se discute en la etapa de admisibilidad?</vt:lpstr>
      <vt:lpstr>Agotamiento de recursos internos (art. 46 CADH)</vt:lpstr>
      <vt:lpstr>Excepciones al agotamiento (art. 46.2 CADH)</vt:lpstr>
      <vt:lpstr>Excepciones al agotamiento (art. 46.2 CADH)</vt:lpstr>
      <vt:lpstr>PowerPoint Presentation</vt:lpstr>
      <vt:lpstr>Otras excepciones….</vt:lpstr>
      <vt:lpstr>En la práctica</vt:lpstr>
      <vt:lpstr>Plazo para presentar la petición (46.1.b CADH) </vt:lpstr>
      <vt:lpstr>Archivo de peticiones y casos (art. 42 del Reglamento) </vt:lpstr>
      <vt:lpstr>Archivo</vt:lpstr>
      <vt:lpstr>Etapa de Fondo </vt:lpstr>
      <vt:lpstr>Etapa de fondo s Elementos medulares de la controversia: hechos y derecho </vt:lpstr>
      <vt:lpstr>Medidas de Reparación </vt:lpstr>
      <vt:lpstr>Remisión del caso a la Corte IDH</vt:lpstr>
      <vt:lpstr>Remisión del caso</vt:lpstr>
      <vt:lpstr>Remisión del caso</vt:lpstr>
      <vt:lpstr>Remisión del caso</vt:lpstr>
      <vt:lpstr>Remisión del caso</vt:lpstr>
      <vt:lpstr>Seguimiento de las recomendaciones acordadas</vt:lpstr>
      <vt:lpstr>Procedimiento Contencioso - Corte</vt:lpstr>
      <vt:lpstr>¿Quién puede someter un caso?  (art. 61 CADH)</vt:lpstr>
      <vt:lpstr>Procedimiento- Etapas</vt:lpstr>
      <vt:lpstr>                                          La fase en donde se presentan los escritos iniciales por las partes  </vt:lpstr>
      <vt:lpstr>             Remisión del caso   </vt:lpstr>
      <vt:lpstr>             Examen preliminar   </vt:lpstr>
      <vt:lpstr>                Envío de escritos </vt:lpstr>
      <vt:lpstr>                      Apertura del procedimiento oral </vt:lpstr>
      <vt:lpstr>                Audiencia Pública </vt:lpstr>
      <vt:lpstr>                Alegatos finales escritos  </vt:lpstr>
      <vt:lpstr>MEDIDAS DE PROTECCIÓN</vt:lpstr>
      <vt:lpstr>1. Medidas Cautelares -CIDH</vt:lpstr>
      <vt:lpstr>Medidas Cautelares -CIDH</vt:lpstr>
      <vt:lpstr>Fundamentación</vt:lpstr>
      <vt:lpstr>En la práctica </vt:lpstr>
      <vt:lpstr>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ARTICLE 12 EQUAL RECOGNITION BEFORE THE LAW</dc:title>
  <dc:creator>voluntario</dc:creator>
  <cp:lastModifiedBy>Leah  Marks</cp:lastModifiedBy>
  <cp:revision>122</cp:revision>
  <dcterms:created xsi:type="dcterms:W3CDTF">2012-10-19T21:22:53Z</dcterms:created>
  <dcterms:modified xsi:type="dcterms:W3CDTF">2013-06-23T18:49:14Z</dcterms:modified>
</cp:coreProperties>
</file>