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71" r:id="rId3"/>
    <p:sldId id="259" r:id="rId4"/>
    <p:sldId id="261" r:id="rId5"/>
    <p:sldId id="257" r:id="rId6"/>
    <p:sldId id="258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128" y="-10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7432C-3203-4BFF-9C74-E10CB20B8635}" type="datetimeFigureOut">
              <a:rPr lang="en-US" smtClean="0"/>
              <a:t>3/31/14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1CA8F-E65B-41F9-B53E-E200550BE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65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D30A7-1135-4220-BCE8-9B9542617632}" type="datetime1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9E70-A64B-4A53-96D9-AACFD46EB4BF}" type="datetime1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41E7B-12FA-4BF6-98F0-98B9AE9A28A5}" type="datetime1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B803E-E4A7-42D5-8F8C-A511479FB0DF}" type="datetime1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EFE2-7BF5-4B5B-B035-6B88979F6166}" type="datetime1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D68F4-A962-426E-A732-3E5B9E0FDB5A}" type="datetime1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98148-0314-4C84-AD73-ECE8726682DD}" type="datetime1">
              <a:rPr lang="en-US" smtClean="0"/>
              <a:t>3/31/14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99DAB-C352-4355-8794-A65DB5E50F32}" type="datetime1">
              <a:rPr lang="en-US" smtClean="0"/>
              <a:t>3/31/14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19C3-C8C1-4928-B193-6A5E8C643D82}" type="datetime1">
              <a:rPr lang="en-US" smtClean="0"/>
              <a:t>3/31/14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DC7B1-666B-473D-AF9E-4C509615FCE0}" type="datetime1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4CEAE-BBB5-454C-BB92-BB0EF960148B}" type="datetime1">
              <a:rPr lang="en-US" smtClean="0"/>
              <a:t>3/31/14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ACA092C-E3CC-413F-B509-B42B8A845F7E}" type="datetime1">
              <a:rPr lang="en-US" smtClean="0"/>
              <a:t>3/31/14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F8DAA962-772C-45D0-8AE8-A7EEC2C9163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quint100@umn.ed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14400"/>
            <a:ext cx="7239000" cy="2438400"/>
          </a:xfrm>
        </p:spPr>
        <p:txBody>
          <a:bodyPr>
            <a:normAutofit/>
          </a:bodyPr>
          <a:lstStyle/>
          <a:p>
            <a:pPr algn="ctr"/>
            <a:r>
              <a:rPr lang="es-CO" sz="2000" dirty="0" smtClean="0"/>
              <a:t>encuentro nacional. 2014. programa de asistencia legal a población desplazada. OL. , </a:t>
            </a:r>
            <a:r>
              <a:rPr lang="es-CO" sz="2000" dirty="0" err="1" smtClean="0"/>
              <a:t>Acnur</a:t>
            </a:r>
            <a:r>
              <a:rPr lang="es-CO" sz="2000" dirty="0" smtClean="0"/>
              <a:t>, </a:t>
            </a:r>
            <a:r>
              <a:rPr lang="es-CO" sz="2000" dirty="0" err="1" smtClean="0"/>
              <a:t>nrc</a:t>
            </a:r>
            <a:r>
              <a:rPr lang="es-CO" sz="2700" dirty="0" smtClean="0"/>
              <a:t/>
            </a:r>
            <a:br>
              <a:rPr lang="es-CO" sz="2700" dirty="0" smtClean="0"/>
            </a:br>
            <a:r>
              <a:rPr lang="es-CO" sz="2700" dirty="0"/>
              <a:t/>
            </a:r>
            <a:br>
              <a:rPr lang="es-CO" sz="2700" dirty="0"/>
            </a:br>
            <a:r>
              <a:rPr lang="es-CO" sz="2800" b="1" dirty="0"/>
              <a:t>Metodología para trabajo clínico jurídico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810000"/>
            <a:ext cx="4572000" cy="1597398"/>
          </a:xfrm>
        </p:spPr>
        <p:txBody>
          <a:bodyPr>
            <a:normAutofit/>
          </a:bodyPr>
          <a:lstStyle/>
          <a:p>
            <a:r>
              <a:rPr lang="es-CO" b="1" dirty="0" smtClean="0"/>
              <a:t>Diana P. Quintero, </a:t>
            </a:r>
            <a:r>
              <a:rPr lang="es-CO" b="1" dirty="0" err="1" smtClean="0"/>
              <a:t>Ph.D</a:t>
            </a:r>
            <a:r>
              <a:rPr lang="es-CO" b="1" dirty="0" smtClean="0"/>
              <a:t>., Coordinadora clínica de proyecto, Alianza Universidad de Minnesota-U. de Antioquia. </a:t>
            </a:r>
            <a:r>
              <a:rPr lang="es-CO" b="1" dirty="0" smtClean="0">
                <a:hlinkClick r:id="rId2"/>
              </a:rPr>
              <a:t>quint100@umn.edu</a:t>
            </a:r>
            <a:endParaRPr lang="es-CO" b="1" dirty="0" smtClean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2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Aspectos prácticos del componente pedagógico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 </a:t>
            </a:r>
            <a:r>
              <a:rPr lang="es-CO" sz="2400" dirty="0" smtClean="0"/>
              <a:t>Involucramiento del estudiante: rol activo (investigación, proposición de estrategias, proyección de documentos, representación jurídica) </a:t>
            </a:r>
          </a:p>
          <a:p>
            <a:pPr lvl="0"/>
            <a:r>
              <a:rPr lang="es-CO" sz="2400" dirty="0"/>
              <a:t>Enfocarse en capacidades: la de litigio estratégico es una, y depende de cómo se entienda en la facultad esta actividad. Para que sea estratégico debe darse en las condiciones adecuadas y el momento oportuno. 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764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Aspectos prácticos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O" sz="2400" dirty="0" smtClean="0"/>
              <a:t>Es </a:t>
            </a:r>
            <a:r>
              <a:rPr lang="es-CO" sz="2400" dirty="0"/>
              <a:t>necesario considerar la estructura de las posibles acciones judiciales. Es ideal que el estudiante aprenda de todo el proceso,  por lo que la posible duración del caso y de la práctica es relevante</a:t>
            </a:r>
            <a:r>
              <a:rPr lang="es-CO" sz="2400" dirty="0" smtClean="0"/>
              <a:t>. (</a:t>
            </a:r>
            <a:r>
              <a:rPr lang="es-CO" sz="2400" dirty="0" err="1" smtClean="0"/>
              <a:t>Cavallaro</a:t>
            </a:r>
            <a:r>
              <a:rPr lang="es-CO" sz="2400" dirty="0" smtClean="0"/>
              <a:t> et al)</a:t>
            </a:r>
          </a:p>
          <a:p>
            <a:pPr algn="just"/>
            <a:r>
              <a:rPr lang="es-CO" sz="2400" dirty="0" smtClean="0"/>
              <a:t>Los estudiantes clínicos normalmente se comprometen a continuar trabajando durante los períodos de vacaciones. 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814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La Dimensión social Y/o comunitaria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O" sz="2400" dirty="0" smtClean="0"/>
              <a:t>Identificación de aliados y establecimiento de reglas de juego para trabajo colaborativo (academia, ONG, Organizaciones gubernamentales)</a:t>
            </a:r>
          </a:p>
          <a:p>
            <a:pPr algn="just"/>
            <a:r>
              <a:rPr lang="es-CO" sz="2400" dirty="0"/>
              <a:t>Las relaciones que deben establecerse con la comunidad</a:t>
            </a:r>
            <a:r>
              <a:rPr lang="es-CO" sz="2400" b="1" dirty="0"/>
              <a:t>, </a:t>
            </a:r>
            <a:r>
              <a:rPr lang="es-CO" sz="2400" b="1" dirty="0" smtClean="0"/>
              <a:t>las </a:t>
            </a:r>
            <a:r>
              <a:rPr lang="es-CO" sz="2400" b="1" dirty="0"/>
              <a:t>metodologías</a:t>
            </a:r>
            <a:r>
              <a:rPr lang="es-CO" sz="2400" dirty="0"/>
              <a:t> que deben desarrollarse para estos procesos y su dominio por el tutor o vinculación de </a:t>
            </a:r>
            <a:r>
              <a:rPr lang="es-CO" sz="2400" dirty="0" smtClean="0"/>
              <a:t>profesionales de ciencias sociales como colaboradores </a:t>
            </a:r>
            <a:r>
              <a:rPr lang="es-CO" sz="2400" dirty="0"/>
              <a:t>(talleres, jornadas de sensibilización, etc.)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06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La Dimensión política y ética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sz="2400" dirty="0" smtClean="0"/>
              <a:t>1. En </a:t>
            </a:r>
            <a:r>
              <a:rPr lang="es-CO" sz="2400" dirty="0"/>
              <a:t>el nivel de la comunidad o grupo: </a:t>
            </a:r>
            <a:r>
              <a:rPr lang="es-CO" sz="2400" dirty="0" smtClean="0"/>
              <a:t>las </a:t>
            </a:r>
            <a:r>
              <a:rPr lang="es-CO" sz="2400" dirty="0"/>
              <a:t>condiciones de vulnerabilidad </a:t>
            </a:r>
            <a:r>
              <a:rPr lang="es-CO" sz="2400" dirty="0" smtClean="0"/>
              <a:t>enfrentadas por el </a:t>
            </a:r>
            <a:r>
              <a:rPr lang="es-CO" sz="2400" dirty="0"/>
              <a:t>grupo o </a:t>
            </a:r>
            <a:r>
              <a:rPr lang="es-CO" sz="2400" dirty="0" smtClean="0"/>
              <a:t>la comunidad, la construcción de confianza.</a:t>
            </a:r>
          </a:p>
          <a:p>
            <a:pPr marL="0" indent="0" algn="just">
              <a:buNone/>
            </a:pPr>
            <a:r>
              <a:rPr lang="es-CO" sz="2400" dirty="0" smtClean="0"/>
              <a:t>2. En </a:t>
            </a:r>
            <a:r>
              <a:rPr lang="es-CO" sz="2400" dirty="0"/>
              <a:t>el nivel de los estudiantes: </a:t>
            </a:r>
            <a:r>
              <a:rPr lang="es-CO" sz="2400" dirty="0" smtClean="0"/>
              <a:t>la </a:t>
            </a:r>
            <a:r>
              <a:rPr lang="es-CO" sz="2400" dirty="0"/>
              <a:t>responsabilidad profesional del grupo frente a las expectativas </a:t>
            </a:r>
            <a:r>
              <a:rPr lang="es-CO" sz="2400" dirty="0" smtClean="0"/>
              <a:t>generadas. Y a las relaciones entre el grupo de trabajo (confianza y respeto mutuo).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795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La Dimensión jurídica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O" sz="2400" dirty="0" smtClean="0"/>
              <a:t>El nivel de las acciones abstractas (importancia de los aspectos procesales)</a:t>
            </a:r>
          </a:p>
          <a:p>
            <a:pPr algn="just"/>
            <a:r>
              <a:rPr lang="es-CO" sz="2400" dirty="0" smtClean="0"/>
              <a:t>El nivel de las acciones concretas (importancia de aspectos probatorios)</a:t>
            </a:r>
          </a:p>
          <a:p>
            <a:pPr algn="just"/>
            <a:r>
              <a:rPr lang="es-CO" sz="2400" dirty="0"/>
              <a:t>Necesidad de sistematización de la información </a:t>
            </a:r>
            <a:r>
              <a:rPr lang="es-CO" sz="2400" dirty="0" smtClean="0"/>
              <a:t>jurídica. El seguimiento al estado de cosas inconstitucional.</a:t>
            </a:r>
          </a:p>
          <a:p>
            <a:pPr algn="just"/>
            <a:r>
              <a:rPr lang="es-CO" sz="2400" dirty="0" smtClean="0"/>
              <a:t>Medición de indicadores de goce efectivo de derechos sociales de la población desplazada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01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Trabajo en 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sz="2400" dirty="0" smtClean="0"/>
              <a:t>Necesidad de incorporación de clínicas de otros países </a:t>
            </a:r>
          </a:p>
          <a:p>
            <a:r>
              <a:rPr lang="es-CO" sz="2400" dirty="0" smtClean="0"/>
              <a:t>Conveniencia de utilizar recursos tecnológicos compartidos</a:t>
            </a:r>
          </a:p>
          <a:p>
            <a:r>
              <a:rPr lang="es-CO" sz="2400" dirty="0" smtClean="0"/>
              <a:t>Proporcionalidad entre aportes y recursos disponibles</a:t>
            </a:r>
          </a:p>
          <a:p>
            <a:r>
              <a:rPr lang="es-CO" sz="2400" dirty="0" smtClean="0"/>
              <a:t>Generosidad en la socialización del conocimiento</a:t>
            </a:r>
          </a:p>
          <a:p>
            <a:r>
              <a:rPr lang="es-CO" sz="2400" dirty="0" smtClean="0"/>
              <a:t>Reciprocidad en las respuestas de apoyo</a:t>
            </a:r>
          </a:p>
          <a:p>
            <a:r>
              <a:rPr lang="es-CO" sz="2400" dirty="0" smtClean="0"/>
              <a:t>Seriedad en el cumplimiento de los cronogramas</a:t>
            </a:r>
          </a:p>
          <a:p>
            <a:r>
              <a:rPr lang="es-CO" sz="2400" dirty="0" smtClean="0"/>
              <a:t>Perseverancia ante los obstáculos y los resultados negativos</a:t>
            </a:r>
          </a:p>
          <a:p>
            <a:endParaRPr lang="es-CO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7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Preguntas </a:t>
            </a:r>
            <a:r>
              <a:rPr lang="es-CO" smtClean="0"/>
              <a:t>Y/o comentarios?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 smtClean="0"/>
          </a:p>
          <a:p>
            <a:pPr marL="68580" indent="0" algn="ctr">
              <a:buNone/>
            </a:pPr>
            <a:endParaRPr lang="es-CO" sz="4800" dirty="0" smtClean="0"/>
          </a:p>
          <a:p>
            <a:pPr marL="68580" indent="0" algn="ctr">
              <a:buNone/>
            </a:pPr>
            <a:r>
              <a:rPr lang="es-CO" sz="4800" dirty="0" smtClean="0"/>
              <a:t>MUCHAS GRACIAS!</a:t>
            </a:r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84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RESUMEN PRESENTACIÓN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DEFINICIÓN DE TRABAJO CLÍNICO JURÍDICO</a:t>
            </a:r>
          </a:p>
          <a:p>
            <a:r>
              <a:rPr lang="es-CO" dirty="0" smtClean="0"/>
              <a:t>TIPOS DE CLÍNICAS</a:t>
            </a:r>
          </a:p>
          <a:p>
            <a:r>
              <a:rPr lang="es-CO" dirty="0" smtClean="0"/>
              <a:t>DIMENSIONES DEL TRABAJO: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dirty="0" smtClean="0"/>
              <a:t>Institucional: Pedagógica y Administrativa –Financiera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dirty="0" smtClean="0"/>
              <a:t>Social y/o Comunitaria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dirty="0" smtClean="0"/>
              <a:t>Política y Ética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dirty="0" smtClean="0"/>
              <a:t>Jurídica</a:t>
            </a:r>
          </a:p>
          <a:p>
            <a:r>
              <a:rPr lang="es-CO" dirty="0" smtClean="0"/>
              <a:t>APRENDIZAJES </a:t>
            </a:r>
            <a:r>
              <a:rPr lang="es-CO" dirty="0"/>
              <a:t>DEL TRABAJO EN </a:t>
            </a:r>
            <a:r>
              <a:rPr lang="es-CO" dirty="0" smtClean="0"/>
              <a:t>RED</a:t>
            </a:r>
          </a:p>
          <a:p>
            <a:r>
              <a:rPr lang="es-CO" dirty="0" smtClean="0"/>
              <a:t>PREGUNTAS Y/O COMENTARIOS</a:t>
            </a:r>
          </a:p>
          <a:p>
            <a:pPr>
              <a:buFont typeface="Wingdings" panose="05000000000000000000" pitchFamily="2" charset="2"/>
              <a:buChar char="Ø"/>
            </a:pPr>
            <a:endParaRPr lang="es-CO" dirty="0" smtClean="0"/>
          </a:p>
          <a:p>
            <a:endParaRPr lang="es-CO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85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Definición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CO" sz="2400" dirty="0" smtClean="0"/>
          </a:p>
          <a:p>
            <a:pPr algn="just"/>
            <a:r>
              <a:rPr lang="es-CO" sz="2400" dirty="0" smtClean="0"/>
              <a:t>El trabajo clínico jurídico se concibe como una parte del proceso de Enseñanza-Aprendizaje en las Facultades de Derecho, a nivel de pregrado y de </a:t>
            </a:r>
            <a:r>
              <a:rPr lang="es-CO" sz="2400" dirty="0"/>
              <a:t>posgrado (Puga, M. 2002</a:t>
            </a:r>
            <a:r>
              <a:rPr lang="es-CO" sz="2400" dirty="0" smtClean="0"/>
              <a:t>)</a:t>
            </a:r>
          </a:p>
          <a:p>
            <a:pPr algn="just"/>
            <a:r>
              <a:rPr lang="es-CO" sz="2400" dirty="0"/>
              <a:t>E</a:t>
            </a:r>
            <a:r>
              <a:rPr lang="es-CO" sz="2400" dirty="0" smtClean="0"/>
              <a:t>nfocada en la formación práctica (habilidades, conocimientos y aptitudes)</a:t>
            </a:r>
          </a:p>
          <a:p>
            <a:pPr algn="just"/>
            <a:r>
              <a:rPr lang="es-CO" sz="2400" dirty="0" smtClean="0"/>
              <a:t>Articulada al currículo </a:t>
            </a:r>
          </a:p>
          <a:p>
            <a:endParaRPr lang="es-CO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41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Definición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CO" sz="2400" dirty="0" smtClean="0"/>
              <a:t>Su principal reto es armonizar los intereses de los tutores, con las necesidades de formación de los estudiantes y con las del público beneficiario de la práctica (Carnegie</a:t>
            </a:r>
            <a:r>
              <a:rPr lang="es-CO" sz="2400" dirty="0"/>
              <a:t> </a:t>
            </a:r>
            <a:r>
              <a:rPr lang="es-CO" sz="2400" dirty="0" err="1" smtClean="0"/>
              <a:t>Report</a:t>
            </a:r>
            <a:r>
              <a:rPr lang="es-CO" sz="2400" dirty="0" smtClean="0"/>
              <a:t>, 2000)</a:t>
            </a:r>
          </a:p>
          <a:p>
            <a:pPr algn="just"/>
            <a:endParaRPr lang="es-CO" sz="2400" dirty="0" smtClean="0"/>
          </a:p>
          <a:p>
            <a:pPr algn="just"/>
            <a:r>
              <a:rPr lang="es-CO" sz="2400" dirty="0" smtClean="0"/>
              <a:t>Para algunos es una herramienta del antiformalismo jurídico (por el acercamiento a la realidad, su papel transformador o emancipador y la posible utilización de metodologías propias de las ciencias sociales).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83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Tipos de clínicas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sz="2400" dirty="0" smtClean="0"/>
              <a:t>a. Desde el punto de vista de su área de trabajo:</a:t>
            </a:r>
          </a:p>
          <a:p>
            <a:pPr algn="just"/>
            <a:r>
              <a:rPr lang="es-CO" sz="2400" dirty="0" smtClean="0"/>
              <a:t>Diversificadas </a:t>
            </a:r>
            <a:r>
              <a:rPr lang="es-CO" sz="2400" dirty="0"/>
              <a:t>p</a:t>
            </a:r>
            <a:r>
              <a:rPr lang="es-CO" sz="2400" dirty="0" smtClean="0"/>
              <a:t>or grupos de derechos: (U. </a:t>
            </a:r>
            <a:r>
              <a:rPr lang="es-CO" sz="2400" dirty="0" err="1" smtClean="0"/>
              <a:t>Icesi</a:t>
            </a:r>
            <a:r>
              <a:rPr lang="es-CO" sz="2400" dirty="0" smtClean="0"/>
              <a:t>. UDEM)</a:t>
            </a:r>
          </a:p>
          <a:p>
            <a:pPr algn="just"/>
            <a:r>
              <a:rPr lang="es-CO" sz="2400" dirty="0" smtClean="0"/>
              <a:t>Especializadas por ramas del derecho:</a:t>
            </a:r>
          </a:p>
          <a:p>
            <a:pPr marL="0" indent="0" algn="just">
              <a:buNone/>
            </a:pPr>
            <a:r>
              <a:rPr lang="es-CO" sz="2400" dirty="0" smtClean="0"/>
              <a:t>    Ej. clínicas de derecho penal, d. de familia (UMN) </a:t>
            </a:r>
          </a:p>
          <a:p>
            <a:pPr algn="just"/>
            <a:r>
              <a:rPr lang="es-CO" sz="2400" dirty="0"/>
              <a:t>P</a:t>
            </a:r>
            <a:r>
              <a:rPr lang="es-CO" sz="2400" dirty="0" smtClean="0"/>
              <a:t>or grupos en situación de vulnerabilidad: (justicia penal para niños y niñas en Georgetown U., Texas U., </a:t>
            </a:r>
            <a:r>
              <a:rPr lang="es-CO" sz="2400" dirty="0" err="1" smtClean="0"/>
              <a:t>etc</a:t>
            </a:r>
            <a:r>
              <a:rPr lang="es-CO" sz="2400" dirty="0" smtClean="0"/>
              <a:t>)  </a:t>
            </a:r>
          </a:p>
          <a:p>
            <a:pPr algn="just"/>
            <a:r>
              <a:rPr lang="es-CO" sz="2400" dirty="0" smtClean="0"/>
              <a:t>Por temas o problemáticas sociales: resolución de conflictos y D. internacional de los DDHH (Stanford U.)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181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Tipos de clínicas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sz="2400" dirty="0" smtClean="0"/>
              <a:t>b. Por acciones realizadas </a:t>
            </a:r>
          </a:p>
          <a:p>
            <a:pPr algn="just"/>
            <a:r>
              <a:rPr lang="es-CO" sz="2400" dirty="0" smtClean="0"/>
              <a:t>De asesoría y representación de clientes (individual o litigio estratégico)</a:t>
            </a:r>
          </a:p>
          <a:p>
            <a:pPr algn="just"/>
            <a:r>
              <a:rPr lang="es-CO" sz="2400" dirty="0" smtClean="0"/>
              <a:t>De educación jurídica ciudadana o  empoderamiento ciudadano</a:t>
            </a:r>
          </a:p>
          <a:p>
            <a:pPr algn="just"/>
            <a:r>
              <a:rPr lang="es-CO" sz="2400" dirty="0" smtClean="0"/>
              <a:t>De políticas públicas (presentación de proyectos legislativos, seguimiento a políticas y/o búsqueda de cambios).   (Puga, </a:t>
            </a:r>
            <a:r>
              <a:rPr lang="es-CO" sz="2400" dirty="0" err="1" smtClean="0"/>
              <a:t>ob.cit</a:t>
            </a:r>
            <a:r>
              <a:rPr lang="es-CO" sz="2400" dirty="0" smtClean="0"/>
              <a:t>).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47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Proceso de trabajo clínico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CO" sz="2400" dirty="0" smtClean="0"/>
              <a:t>1. Selección del caso. (tutor, clínica, red, comité)    </a:t>
            </a:r>
          </a:p>
          <a:p>
            <a:pPr marL="0" indent="0" algn="just">
              <a:buNone/>
            </a:pPr>
            <a:r>
              <a:rPr lang="es-CO" sz="2400" dirty="0"/>
              <a:t> </a:t>
            </a:r>
            <a:r>
              <a:rPr lang="es-CO" sz="2400" dirty="0" smtClean="0"/>
              <a:t>      Iniciativa múltiple </a:t>
            </a:r>
          </a:p>
          <a:p>
            <a:pPr marL="0" indent="0" algn="just">
              <a:buNone/>
            </a:pPr>
            <a:r>
              <a:rPr lang="es-CO" sz="2400" dirty="0" smtClean="0"/>
              <a:t>2.  Dimensiones de la decisión o escogencia</a:t>
            </a:r>
          </a:p>
          <a:p>
            <a:pPr lvl="0" algn="just"/>
            <a:r>
              <a:rPr lang="es-CO" sz="2400" dirty="0" smtClean="0"/>
              <a:t>Institucional</a:t>
            </a:r>
            <a:r>
              <a:rPr lang="es-CO" sz="2400" dirty="0"/>
              <a:t>: pedagógica y administrativo -financiera</a:t>
            </a:r>
            <a:endParaRPr lang="en-US" sz="2400" dirty="0"/>
          </a:p>
          <a:p>
            <a:pPr lvl="0" algn="just"/>
            <a:r>
              <a:rPr lang="es-CO" sz="2400" dirty="0"/>
              <a:t>S</a:t>
            </a:r>
            <a:r>
              <a:rPr lang="es-CO" sz="2400" dirty="0" smtClean="0"/>
              <a:t>ocial y/o Comunitaria</a:t>
            </a:r>
            <a:endParaRPr lang="en-US" sz="2400" dirty="0"/>
          </a:p>
          <a:p>
            <a:pPr lvl="0" algn="just"/>
            <a:r>
              <a:rPr lang="es-CO" sz="2400" dirty="0" smtClean="0"/>
              <a:t>Política </a:t>
            </a:r>
            <a:r>
              <a:rPr lang="es-CO" sz="2400" dirty="0"/>
              <a:t>y </a:t>
            </a:r>
            <a:r>
              <a:rPr lang="es-CO" sz="2400" dirty="0" smtClean="0"/>
              <a:t>Ética </a:t>
            </a:r>
            <a:r>
              <a:rPr lang="es-CO" sz="2400" dirty="0"/>
              <a:t>del caso</a:t>
            </a:r>
            <a:endParaRPr lang="en-US" sz="2400" dirty="0"/>
          </a:p>
          <a:p>
            <a:pPr lvl="0" algn="just"/>
            <a:r>
              <a:rPr lang="es-CO" sz="2400" dirty="0" smtClean="0"/>
              <a:t>Jurídica </a:t>
            </a:r>
            <a:r>
              <a:rPr lang="es-CO" sz="2400" dirty="0"/>
              <a:t>(análisis de los hechos y su posibilidad probatoria y de las disposiciones, su carácter de estrategia más adecuada y rápida)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22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Dimensión institucional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CO" sz="2400" dirty="0" smtClean="0"/>
              <a:t> </a:t>
            </a:r>
          </a:p>
          <a:p>
            <a:pPr marL="0" indent="0" algn="just">
              <a:buNone/>
            </a:pPr>
            <a:r>
              <a:rPr lang="es-CO" sz="2400" dirty="0" smtClean="0"/>
              <a:t>Planeación del trabajo</a:t>
            </a:r>
          </a:p>
          <a:p>
            <a:pPr algn="just"/>
            <a:r>
              <a:rPr lang="es-CO" sz="2400" dirty="0" smtClean="0"/>
              <a:t>Mapa de riesgos</a:t>
            </a:r>
          </a:p>
          <a:p>
            <a:pPr algn="just"/>
            <a:r>
              <a:rPr lang="es-CO" sz="2400" dirty="0" smtClean="0"/>
              <a:t>Identificación de recursos disponibles y evaluación de suficiencia</a:t>
            </a:r>
          </a:p>
          <a:p>
            <a:pPr algn="just"/>
            <a:r>
              <a:rPr lang="es-CO" sz="2400" dirty="0" smtClean="0"/>
              <a:t>Determinación de aliados y de reglas de juego para el trabajo colaborativo</a:t>
            </a:r>
          </a:p>
          <a:p>
            <a:endParaRPr lang="es-CO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76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Pedagógica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s-CO" sz="5000" dirty="0" smtClean="0"/>
              <a:t>Tareas para los objetivos de formación(Carnegie R, cit.)</a:t>
            </a:r>
          </a:p>
          <a:p>
            <a:endParaRPr lang="es-CO" sz="5000" dirty="0" smtClean="0"/>
          </a:p>
          <a:p>
            <a:r>
              <a:rPr lang="es-CO" sz="5000" dirty="0" smtClean="0"/>
              <a:t>Desarrollar </a:t>
            </a:r>
            <a:r>
              <a:rPr lang="es-CO" sz="5000" dirty="0"/>
              <a:t>en los estudiantes conocimientos fundamentales a partir de la </a:t>
            </a:r>
            <a:r>
              <a:rPr lang="es-CO" sz="5000" dirty="0" smtClean="0"/>
              <a:t>investigación</a:t>
            </a:r>
            <a:endParaRPr lang="en-US" sz="5000" dirty="0"/>
          </a:p>
          <a:p>
            <a:pPr lvl="0"/>
            <a:r>
              <a:rPr lang="es-CO" sz="5000" dirty="0"/>
              <a:t>Darles la capacidad de involucrase en prácticas jurídicas complejas</a:t>
            </a:r>
            <a:endParaRPr lang="en-US" sz="5000" dirty="0"/>
          </a:p>
          <a:p>
            <a:pPr lvl="0"/>
            <a:r>
              <a:rPr lang="es-CO" sz="5000" dirty="0"/>
              <a:t>Permitirles aprender a desarrollar su criterio bajo condiciones de falta de certeza</a:t>
            </a:r>
            <a:endParaRPr lang="en-US" sz="5000" dirty="0"/>
          </a:p>
          <a:p>
            <a:pPr lvl="0"/>
            <a:r>
              <a:rPr lang="es-CO" sz="5000" dirty="0"/>
              <a:t>Enseñarle a los estudiantes como aprender de la experiencia</a:t>
            </a:r>
            <a:endParaRPr lang="en-US" sz="5000" dirty="0"/>
          </a:p>
          <a:p>
            <a:pPr lvl="0"/>
            <a:r>
              <a:rPr lang="es-CO" sz="5000" dirty="0"/>
              <a:t>Introducirlos a la disciplina de crear y participar en una comunidad profesional responsable y </a:t>
            </a:r>
            <a:r>
              <a:rPr lang="es-CO" sz="5000" dirty="0" smtClean="0"/>
              <a:t>efectiva</a:t>
            </a:r>
            <a:endParaRPr lang="en-US" sz="5000" dirty="0"/>
          </a:p>
          <a:p>
            <a:pPr lvl="0"/>
            <a:r>
              <a:rPr lang="es-CO" sz="5000" dirty="0"/>
              <a:t>Formar estudiantes capaces </a:t>
            </a:r>
            <a:r>
              <a:rPr lang="es-CO" sz="5000" dirty="0" smtClean="0"/>
              <a:t>e </a:t>
            </a:r>
            <a:r>
              <a:rPr lang="es-CO" sz="5000" dirty="0"/>
              <a:t>interesados en vincularse en un futuro al servicio </a:t>
            </a:r>
            <a:r>
              <a:rPr lang="es-CO" sz="5000" dirty="0" smtClean="0"/>
              <a:t>público</a:t>
            </a:r>
            <a:endParaRPr lang="en-US" sz="5000" dirty="0"/>
          </a:p>
          <a:p>
            <a:endParaRPr lang="es-CO" sz="4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AA962-772C-45D0-8AE8-A7EEC2C9163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843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512</TotalTime>
  <Words>930</Words>
  <Application>Microsoft Macintosh PowerPoint</Application>
  <PresentationFormat>On-screen Show (4:3)</PresentationFormat>
  <Paragraphs>102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Urban Pop</vt:lpstr>
      <vt:lpstr>encuentro nacional. 2014. programa de asistencia legal a población desplazada. OL. , Acnur, nrc  Metodología para trabajo clínico jurídico</vt:lpstr>
      <vt:lpstr>RESUMEN PRESENTACIÓN</vt:lpstr>
      <vt:lpstr>Definición </vt:lpstr>
      <vt:lpstr>Definición</vt:lpstr>
      <vt:lpstr>Tipos de clínicas </vt:lpstr>
      <vt:lpstr>Tipos de clínicas</vt:lpstr>
      <vt:lpstr>Proceso de trabajo clínico</vt:lpstr>
      <vt:lpstr>Dimensión institucional </vt:lpstr>
      <vt:lpstr>Pedagógica</vt:lpstr>
      <vt:lpstr>Aspectos prácticos del componente pedagógico</vt:lpstr>
      <vt:lpstr>Aspectos prácticos</vt:lpstr>
      <vt:lpstr>La Dimensión social Y/o comunitaria</vt:lpstr>
      <vt:lpstr>La Dimensión política y ética</vt:lpstr>
      <vt:lpstr>La Dimensión jurídica</vt:lpstr>
      <vt:lpstr>Trabajo en red</vt:lpstr>
      <vt:lpstr>Preguntas Y/o comentarios?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Metodología para trabajo clínico jurídico</dc:title>
  <dc:creator>diana</dc:creator>
  <cp:lastModifiedBy>Leah Marks</cp:lastModifiedBy>
  <cp:revision>45</cp:revision>
  <dcterms:created xsi:type="dcterms:W3CDTF">2014-02-25T21:36:11Z</dcterms:created>
  <dcterms:modified xsi:type="dcterms:W3CDTF">2014-03-31T18:21:47Z</dcterms:modified>
</cp:coreProperties>
</file>