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71" autoAdjust="0"/>
  </p:normalViewPr>
  <p:slideViewPr>
    <p:cSldViewPr>
      <p:cViewPr>
        <p:scale>
          <a:sx n="77" d="100"/>
          <a:sy n="77" d="100"/>
        </p:scale>
        <p:origin x="-1800" y="-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91DEBDA-7755-483C-B06C-C399A1A77F08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950B7132-3051-4E40-BDDB-EED56FB0555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quint100@umn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                      UBA, Buenos Aires, Nov. 2013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5400" y="2438400"/>
            <a:ext cx="4216400" cy="558800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  Jornadas sobre derecho a la salud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4724400"/>
            <a:ext cx="3581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/>
              <a:t>Diana P. Quintero M. </a:t>
            </a:r>
          </a:p>
          <a:p>
            <a:r>
              <a:rPr lang="es-CO" sz="2400" dirty="0" smtClean="0">
                <a:hlinkClick r:id="rId2"/>
              </a:rPr>
              <a:t>quint100@umn.edu</a:t>
            </a:r>
            <a:endParaRPr lang="es-CO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06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s-CO" b="1" dirty="0" smtClean="0"/>
              <a:t>La resolución anterior reconoce: </a:t>
            </a:r>
          </a:p>
          <a:p>
            <a:pPr algn="l"/>
            <a:endParaRPr lang="es-CO" b="1" dirty="0" smtClean="0"/>
          </a:p>
          <a:p>
            <a:pPr algn="l"/>
            <a:r>
              <a:rPr lang="es-CO" b="1" dirty="0" smtClean="0"/>
              <a:t>B</a:t>
            </a:r>
            <a:r>
              <a:rPr lang="es-CO" dirty="0" smtClean="0"/>
              <a:t>arreras</a:t>
            </a:r>
            <a:r>
              <a:rPr lang="es-CO" b="1" dirty="0"/>
              <a:t>: al aseguramiento</a:t>
            </a:r>
            <a:r>
              <a:rPr lang="es-CO" dirty="0"/>
              <a:t>, por las siguientes causas: (i) Desconocimiento de las instituciones de los procedimientos para activar las acciones de protección y atención de las personas víctimas de violencia sexual; (ii) No se considera la violencia sexual como una urgencia; (iii) Exigencia de pagos compartidos por parte de las </a:t>
            </a:r>
            <a:r>
              <a:rPr lang="es-CO" dirty="0" smtClean="0"/>
              <a:t>IPS</a:t>
            </a:r>
            <a:endParaRPr lang="es-CO" b="1" dirty="0" smtClean="0"/>
          </a:p>
          <a:p>
            <a:pPr algn="l"/>
            <a:r>
              <a:rPr lang="es-CO" b="1" dirty="0" smtClean="0"/>
              <a:t>Barreras </a:t>
            </a:r>
            <a:r>
              <a:rPr lang="es-CO" b="1" dirty="0"/>
              <a:t>administrativas para el ingreso al sistema</a:t>
            </a:r>
            <a:r>
              <a:rPr lang="es-CO" dirty="0"/>
              <a:t> de atención en salud, tales como: </a:t>
            </a:r>
            <a:r>
              <a:rPr lang="es-CO" dirty="0" smtClean="0"/>
              <a:t>…(</a:t>
            </a:r>
            <a:r>
              <a:rPr lang="es-CO" dirty="0"/>
              <a:t>ii) No autorización de la atención por parte de quien actúa como asegurador </a:t>
            </a:r>
            <a:r>
              <a:rPr lang="es-CO" dirty="0" smtClean="0"/>
              <a:t>(</a:t>
            </a:r>
            <a:r>
              <a:rPr lang="es-CO" dirty="0"/>
              <a:t>iii) Desactualización de la información contenida en la base de datos sobre la condición de afiliación al sistema de las víctimas; (iv) Ausencia o cruce de información entre las bases de datos</a:t>
            </a:r>
            <a:r>
              <a:rPr lang="es-CO" dirty="0" smtClean="0"/>
              <a:t>..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Debilidades institucionales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5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s-CO" b="1" dirty="0"/>
              <a:t>Barreras de atención</a:t>
            </a:r>
            <a:r>
              <a:rPr lang="es-CO" dirty="0"/>
              <a:t>, tales como: (i) Falta de integralidad en el manejo requerido; (ii) asignación de citas tardías, con intervalos prolonga­dos, generando el riesgo de que la persona desista de la atención o presente complicaciones físicas, emocionales y mentales; (iii) la atención se realiza en sitios que no garantizan la privacidad; (iv) vulneración de la dignidad de las víctimas</a:t>
            </a:r>
            <a:r>
              <a:rPr lang="es-CO" dirty="0" smtClean="0"/>
              <a:t>.</a:t>
            </a:r>
          </a:p>
          <a:p>
            <a:pPr algn="l"/>
            <a:endParaRPr lang="es-CO" dirty="0" smtClean="0"/>
          </a:p>
          <a:p>
            <a:pPr algn="l"/>
            <a:r>
              <a:rPr lang="es-CO" b="1" dirty="0" smtClean="0"/>
              <a:t>Barreras </a:t>
            </a:r>
            <a:r>
              <a:rPr lang="es-CO" b="1" dirty="0"/>
              <a:t>socioeconómicas, </a:t>
            </a:r>
            <a:r>
              <a:rPr lang="es-CO" dirty="0"/>
              <a:t>tales como la exclusión del POS de algunos medicamentos y servicios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Debilidades </a:t>
            </a:r>
            <a:r>
              <a:rPr lang="es-CO" dirty="0"/>
              <a:t>institucionales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40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s-CO" dirty="0" smtClean="0"/>
          </a:p>
          <a:p>
            <a:pPr algn="l"/>
            <a:r>
              <a:rPr lang="es-CO" b="1" dirty="0" smtClean="0"/>
              <a:t>Procuraduría </a:t>
            </a:r>
            <a:r>
              <a:rPr lang="es-CO" b="1" dirty="0"/>
              <a:t>General de la Nación</a:t>
            </a:r>
            <a:r>
              <a:rPr lang="es-CO" dirty="0"/>
              <a:t>, entidad de control que tiene entre sus tareas la defensa del interés general, la integración del sistema de gestión y vigilancia estatal y la garantía de los derechos ciudadanos. </a:t>
            </a:r>
            <a:endParaRPr lang="es-CO" dirty="0" smtClean="0"/>
          </a:p>
          <a:p>
            <a:pPr algn="l"/>
            <a:endParaRPr lang="es-CO" dirty="0" smtClean="0"/>
          </a:p>
          <a:p>
            <a:pPr algn="l"/>
            <a:r>
              <a:rPr lang="es-CO" dirty="0" smtClean="0"/>
              <a:t>Procuraduría </a:t>
            </a:r>
            <a:r>
              <a:rPr lang="es-CO" dirty="0"/>
              <a:t>Delegada Para la Defensa de los Derechos de la Infancia, la Adolescencia, y la Familia (PDIAF) y la Procuraduría Delegada Para la Gestión Pública (PDGP) son objeto de cuestionamientos debido a su constante desconocimiento de los derechos asociados a la autonomía procreativa de las mujeres, en particular en materia de anticoncepción de emergencia y de </a:t>
            </a:r>
            <a:r>
              <a:rPr lang="es-CO" dirty="0" smtClean="0"/>
              <a:t>IVE, hace 4 años. Demanda de tutela de 1201 mujeres.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r>
              <a:rPr lang="es-CO" dirty="0"/>
              <a:t>Debilidades institucionales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2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l"/>
            <a:r>
              <a:rPr lang="es-CO" sz="2400" dirty="0" smtClean="0"/>
              <a:t>La Procuraduría interpone acciones </a:t>
            </a:r>
            <a:r>
              <a:rPr lang="es-CO" sz="2400" dirty="0"/>
              <a:t>de nulidad contra sentencias de tutela de la Corte Constitucional, en las que se ordena la protección del derecho a la IVE y de sus derechos </a:t>
            </a:r>
            <a:r>
              <a:rPr lang="es-CO" sz="2400" dirty="0" smtClean="0"/>
              <a:t>asociados</a:t>
            </a:r>
            <a:r>
              <a:rPr lang="es-CO" sz="2400" dirty="0"/>
              <a:t>.</a:t>
            </a:r>
            <a:r>
              <a:rPr lang="es-CO" sz="2400" dirty="0" smtClean="0"/>
              <a:t> Dos </a:t>
            </a:r>
            <a:r>
              <a:rPr lang="es-CO" sz="2400" dirty="0"/>
              <a:t>de estas peticiones de nulidad fueron resueltas por la Corte mediante los Autos 283 de 2010 y 038 de 2012 (M.P. Humberto Sierra P.). </a:t>
            </a:r>
            <a:r>
              <a:rPr lang="es-CO" sz="2400" dirty="0" smtClean="0"/>
              <a:t>La sentencia </a:t>
            </a:r>
            <a:r>
              <a:rPr lang="es-CO" sz="2400" dirty="0"/>
              <a:t>T-388 de </a:t>
            </a:r>
            <a:r>
              <a:rPr lang="es-CO" sz="2400" dirty="0" smtClean="0"/>
              <a:t>2009 enumera las barreras a la IVE encontradas que a su juicio son </a:t>
            </a:r>
            <a:r>
              <a:rPr lang="es-CO" sz="2400" dirty="0"/>
              <a:t>prácticas contrarias a las obligaciones de respeto y garantía de los derechos sexuales y reproductivos de las </a:t>
            </a:r>
            <a:r>
              <a:rPr lang="es-CO" sz="2400" dirty="0" smtClean="0"/>
              <a:t>mujeres. La T-585 de 2010 reconoce un verdadero </a:t>
            </a:r>
            <a:r>
              <a:rPr lang="es-CO" sz="2400" dirty="0"/>
              <a:t>derecho de las mujeres a la IVE en las tres hipótesis </a:t>
            </a:r>
            <a:r>
              <a:rPr lang="es-CO" sz="2400" dirty="0" smtClean="0"/>
              <a:t>despenalizadas</a:t>
            </a:r>
            <a:r>
              <a:rPr lang="en-US" sz="2400" dirty="0" smtClean="0"/>
              <a:t> </a:t>
            </a:r>
            <a:r>
              <a:rPr lang="es-CO" sz="2400" dirty="0"/>
              <a:t> </a:t>
            </a:r>
            <a:endParaRPr lang="en-US" sz="2400" dirty="0"/>
          </a:p>
          <a:p>
            <a:pPr algn="l"/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r>
              <a:rPr lang="es-CO" dirty="0"/>
              <a:t>Debilidades institucionales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62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Las barreras son impuestas por las </a:t>
            </a:r>
            <a:r>
              <a:rPr lang="es-CO" dirty="0"/>
              <a:t>entidades prestadoras, las </a:t>
            </a:r>
            <a:r>
              <a:rPr lang="es-CO" dirty="0" smtClean="0"/>
              <a:t>aseguradoras </a:t>
            </a:r>
            <a:r>
              <a:rPr lang="es-CO" dirty="0"/>
              <a:t>y los jueces de instancia de </a:t>
            </a:r>
            <a:r>
              <a:rPr lang="es-CO" dirty="0" smtClean="0"/>
              <a:t>tutela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/>
              <a:t>Incremento en las negaciones de muchos de los servicios incluidos como atención integral a víctimas de violencia sexual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/>
              <a:t>Menor acceso de las niñas y adolescentes a anticoncepción de emergencia e </a:t>
            </a:r>
            <a:r>
              <a:rPr lang="es-CO" dirty="0" smtClean="0"/>
              <a:t>IVE. Extensión </a:t>
            </a:r>
            <a:r>
              <a:rPr lang="es-CO" dirty="0"/>
              <a:t>de la objeción de conciencia de hospitales y clínicas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Mayor impunidad en crímenes sexuales contra menores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Gran inestabilidad jurídica de las decisiones institucionales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Falta de uso de indicadores por el Estado sobre IVE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/>
              <a:t>I</a:t>
            </a:r>
            <a:r>
              <a:rPr lang="es-CO" dirty="0" smtClean="0"/>
              <a:t>ncremento </a:t>
            </a:r>
            <a:r>
              <a:rPr lang="es-CO" dirty="0"/>
              <a:t>de la protesta social frente al intento de expedición normativa o ante la misma promulgación…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endParaRPr lang="es-CO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Consecuencias desiguales de las barreras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62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/>
            <a:endParaRPr lang="en-US" sz="2800" dirty="0" smtClean="0"/>
          </a:p>
          <a:p>
            <a:pPr marL="45720"/>
            <a:endParaRPr lang="en-US" sz="2800" dirty="0"/>
          </a:p>
          <a:p>
            <a:pPr marL="45720"/>
            <a:r>
              <a:rPr lang="en-US" sz="2800" dirty="0" smtClean="0"/>
              <a:t>“</a:t>
            </a:r>
            <a:r>
              <a:rPr lang="en-US" sz="2800" dirty="0"/>
              <a:t>The women in this country shouldn’t have to </a:t>
            </a:r>
            <a:r>
              <a:rPr lang="en-US" sz="2800" b="1" dirty="0"/>
              <a:t>rely on the courts </a:t>
            </a:r>
            <a:r>
              <a:rPr lang="en-US" sz="2800" dirty="0"/>
              <a:t>to right the wrongs of their elected officials</a:t>
            </a:r>
            <a:r>
              <a:rPr lang="en-US" sz="2800" dirty="0" smtClean="0"/>
              <a:t>” </a:t>
            </a:r>
            <a:endParaRPr lang="en-US" sz="2800" dirty="0"/>
          </a:p>
          <a:p>
            <a:pPr marL="45720" algn="r"/>
            <a:endParaRPr lang="en-US" sz="2400" dirty="0" smtClean="0"/>
          </a:p>
          <a:p>
            <a:pPr marL="45720" algn="r"/>
            <a:r>
              <a:rPr lang="en-US" sz="2400" dirty="0" smtClean="0"/>
              <a:t>Nancy Northup </a:t>
            </a:r>
          </a:p>
          <a:p>
            <a:pPr marL="45720" algn="r"/>
            <a:r>
              <a:rPr lang="en-US" sz="2400" dirty="0" err="1" smtClean="0"/>
              <a:t>Presidenta</a:t>
            </a:r>
            <a:r>
              <a:rPr lang="en-US" sz="2400" dirty="0" smtClean="0"/>
              <a:t> del Center </a:t>
            </a:r>
            <a:r>
              <a:rPr lang="en-US" sz="2400" dirty="0"/>
              <a:t>for Reproductive </a:t>
            </a:r>
            <a:r>
              <a:rPr lang="en-US" sz="2400" dirty="0" smtClean="0"/>
              <a:t>Rights-USA </a:t>
            </a:r>
            <a:endParaRPr lang="en-US" sz="2400" dirty="0"/>
          </a:p>
          <a:p>
            <a:pPr marL="45720" algn="r"/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762000"/>
            <a:ext cx="4114800" cy="914400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El </a:t>
            </a:r>
            <a:r>
              <a:rPr lang="es-CO" dirty="0"/>
              <a:t>derecho a la salud sexual y reproductiva de las mujeres en Colombia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727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Propósito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Estructura</a:t>
            </a:r>
          </a:p>
          <a:p>
            <a:pPr algn="l"/>
            <a:r>
              <a:rPr lang="es-CO" dirty="0" smtClean="0"/>
              <a:t>	1. Precisiones conceptual y teórica</a:t>
            </a:r>
          </a:p>
          <a:p>
            <a:pPr algn="l"/>
            <a:r>
              <a:rPr lang="es-CO" dirty="0" smtClean="0"/>
              <a:t>	1.1. Salud sexual y reproductiva (SSR)</a:t>
            </a:r>
          </a:p>
          <a:p>
            <a:pPr algn="l"/>
            <a:r>
              <a:rPr lang="es-CO" dirty="0" smtClean="0"/>
              <a:t>	1.2. Una perspectiva igualitaria</a:t>
            </a:r>
          </a:p>
          <a:p>
            <a:pPr algn="l"/>
            <a:r>
              <a:rPr lang="es-CO" dirty="0" smtClean="0"/>
              <a:t>	2. Barreras institucionales al acceso a los servicios de SSR</a:t>
            </a:r>
          </a:p>
          <a:p>
            <a:pPr algn="l"/>
            <a:r>
              <a:rPr lang="es-CO" dirty="0"/>
              <a:t>	</a:t>
            </a:r>
            <a:r>
              <a:rPr lang="es-CO" dirty="0" smtClean="0"/>
              <a:t>2.1. Tensiones entre disposiciones jurídicas</a:t>
            </a:r>
          </a:p>
          <a:p>
            <a:pPr algn="l"/>
            <a:r>
              <a:rPr lang="es-CO" dirty="0"/>
              <a:t>	</a:t>
            </a:r>
            <a:r>
              <a:rPr lang="es-CO" dirty="0" smtClean="0"/>
              <a:t>2.2. Debilidades institucionales reconocidas por el Estado</a:t>
            </a:r>
          </a:p>
          <a:p>
            <a:pPr algn="l"/>
            <a:r>
              <a:rPr lang="es-CO" dirty="0"/>
              <a:t>	</a:t>
            </a:r>
            <a:r>
              <a:rPr lang="es-CO" dirty="0" smtClean="0"/>
              <a:t>3.  Consecuencias desiguales de las barreras</a:t>
            </a:r>
          </a:p>
          <a:p>
            <a:pPr algn="l"/>
            <a:endParaRPr lang="es-CO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Contenido de la presentación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152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 algn="l">
              <a:spcBef>
                <a:spcPts val="600"/>
              </a:spcBef>
              <a:buAutoNum type="arabicPeriod"/>
            </a:pPr>
            <a:endParaRPr lang="es-CO" sz="1400" dirty="0"/>
          </a:p>
          <a:p>
            <a:pPr lvl="1" algn="l">
              <a:spcBef>
                <a:spcPts val="600"/>
              </a:spcBef>
            </a:pPr>
            <a:r>
              <a:rPr lang="es-CO" sz="2400" dirty="0" smtClean="0"/>
              <a:t>La SSR es “La </a:t>
            </a:r>
            <a:r>
              <a:rPr lang="es-CO" sz="2400" dirty="0"/>
              <a:t>condición de bienestar físico, mental y social en los aspectos relativos al sistema reproductivo, en todas las etapas de la vida</a:t>
            </a:r>
            <a:r>
              <a:rPr lang="es-CO" sz="2400" dirty="0" smtClean="0"/>
              <a:t>” </a:t>
            </a:r>
          </a:p>
          <a:p>
            <a:pPr marL="342900" lvl="1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s-CO" sz="2400" dirty="0" smtClean="0"/>
          </a:p>
          <a:p>
            <a:pPr marL="342900" lvl="1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O" sz="2400" dirty="0" smtClean="0"/>
              <a:t>el </a:t>
            </a:r>
            <a:r>
              <a:rPr lang="es-CO" sz="2400" dirty="0"/>
              <a:t>desarrollo y maduración sexual saludable, ligada al establecimiento de relaciones sexuales equitativas, responsables y </a:t>
            </a:r>
            <a:r>
              <a:rPr lang="es-CO" sz="2400" dirty="0" smtClean="0"/>
              <a:t>satisfactorias</a:t>
            </a:r>
          </a:p>
          <a:p>
            <a:pPr marL="342900" lvl="1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O" sz="2400" dirty="0" smtClean="0"/>
              <a:t>el </a:t>
            </a:r>
            <a:r>
              <a:rPr lang="es-CO" sz="2400" dirty="0"/>
              <a:t>ejercicio seguro y saludable de la autonomía en la definición del momento y del número de </a:t>
            </a:r>
            <a:r>
              <a:rPr lang="es-CO" sz="2400" dirty="0" smtClean="0"/>
              <a:t>hijos</a:t>
            </a:r>
          </a:p>
          <a:p>
            <a:pPr marL="342900" lvl="1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O" sz="2400" dirty="0" smtClean="0"/>
              <a:t>la </a:t>
            </a:r>
            <a:r>
              <a:rPr lang="es-CO" sz="2400" dirty="0"/>
              <a:t>prevención y atención de las enfermedades y discapacidades asociadas a la sexualidad y la </a:t>
            </a:r>
            <a:r>
              <a:rPr lang="es-CO" sz="2400" dirty="0" smtClean="0"/>
              <a:t>reproducción </a:t>
            </a:r>
          </a:p>
          <a:p>
            <a:pPr marL="342900" lvl="1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O" sz="2400" dirty="0" smtClean="0"/>
              <a:t>y </a:t>
            </a:r>
            <a:r>
              <a:rPr lang="es-CO" sz="2400" dirty="0"/>
              <a:t>la ausencia de violencia u otras prácticas nocivas en estas </a:t>
            </a:r>
            <a:r>
              <a:rPr lang="es-CO" sz="2400" dirty="0" smtClean="0"/>
              <a:t>áreas”.</a:t>
            </a:r>
            <a:endParaRPr lang="en-US" sz="2400" dirty="0"/>
          </a:p>
          <a:p>
            <a:pPr lvl="1" algn="l">
              <a:spcBef>
                <a:spcPts val="600"/>
              </a:spcBef>
            </a:pPr>
            <a:r>
              <a:rPr lang="en-US" sz="2400" dirty="0" smtClean="0"/>
              <a:t>                                                                                                   </a:t>
            </a:r>
            <a:r>
              <a:rPr lang="es-CO" dirty="0" smtClean="0"/>
              <a:t>OMS  </a:t>
            </a:r>
          </a:p>
          <a:p>
            <a:pPr algn="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Precisión conceptual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38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endParaRPr lang="es-CO" sz="2400" dirty="0" smtClean="0"/>
          </a:p>
          <a:p>
            <a:pPr lvl="1"/>
            <a:r>
              <a:rPr lang="es-CO" sz="2400" dirty="0" smtClean="0"/>
              <a:t>Las </a:t>
            </a:r>
            <a:r>
              <a:rPr lang="es-CO" sz="2400" dirty="0"/>
              <a:t>instituciones estatales deberían estar reguladas de tal manera que se alcanzara mediante ellas una justa igualdad de </a:t>
            </a:r>
            <a:r>
              <a:rPr lang="es-CO" sz="2400" dirty="0" smtClean="0"/>
              <a:t>oportunidades;  </a:t>
            </a:r>
            <a:r>
              <a:rPr lang="es-CO" sz="2400" dirty="0"/>
              <a:t>alcanzar la satisfacción de las necesidades de atención médica impacta de modo significativo esa distribución de las </a:t>
            </a:r>
            <a:r>
              <a:rPr lang="es-CO" sz="2400" dirty="0" smtClean="0"/>
              <a:t>oportunidades. </a:t>
            </a:r>
          </a:p>
          <a:p>
            <a:pPr lvl="1"/>
            <a:endParaRPr lang="en-US" dirty="0" smtClean="0"/>
          </a:p>
          <a:p>
            <a:pPr algn="r"/>
            <a:r>
              <a:rPr lang="en-US" dirty="0" smtClean="0"/>
              <a:t>Norman Daniels, </a:t>
            </a:r>
            <a:r>
              <a:rPr lang="en-US" dirty="0"/>
              <a:t>Just Health, Meeting health needs fairly, New York: Cambridge University Press, 2008, 30.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Precisión teórica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900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s-CO" dirty="0" smtClean="0"/>
              <a:t>El caso de la violencia sexual contra las menores y su tratamiento en las disposiciones jurídicas. </a:t>
            </a:r>
          </a:p>
          <a:p>
            <a:pPr algn="l"/>
            <a:endParaRPr lang="es-CO" dirty="0" smtClean="0"/>
          </a:p>
          <a:p>
            <a:pPr lvl="0" algn="l"/>
            <a:endParaRPr lang="es-CO" dirty="0" smtClean="0"/>
          </a:p>
          <a:p>
            <a:pPr algn="l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Tensiones entre disposiciones jurídicas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885993"/>
              </p:ext>
            </p:extLst>
          </p:nvPr>
        </p:nvGraphicFramePr>
        <p:xfrm>
          <a:off x="1295401" y="3429000"/>
          <a:ext cx="6781799" cy="1972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04"/>
                <a:gridCol w="2345484"/>
                <a:gridCol w="2479511"/>
              </a:tblGrid>
              <a:tr h="7737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Casos de violencia sexual contra menores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Año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Distribución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70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11.433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2013 (a septiembre)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83% a </a:t>
                      </a:r>
                      <a:r>
                        <a:rPr lang="es-CO" sz="2000" dirty="0" smtClean="0">
                          <a:effectLst/>
                        </a:rPr>
                        <a:t>niñas</a:t>
                      </a:r>
                      <a:r>
                        <a:rPr lang="es-CO" sz="2000" baseline="0" dirty="0" smtClean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70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16.421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2012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82% a niñas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70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19.617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2011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83% a niñas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59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endParaRPr lang="es-CO" sz="21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sz="2200" dirty="0" smtClean="0"/>
              <a:t>Ley 1146 de 2007 de </a:t>
            </a:r>
            <a:r>
              <a:rPr lang="es-CO" sz="2200" dirty="0"/>
              <a:t>prevención de la violencia sexual y la atención integral de los niños, niñas y adolescentes víctimas de abuso sexual. </a:t>
            </a:r>
            <a:r>
              <a:rPr lang="es-CO" sz="2200" dirty="0" smtClean="0"/>
              <a:t>Art. 9 Atención Integral en Salud excluye la IVE y la anticoncepción de emergencia</a:t>
            </a:r>
            <a:r>
              <a:rPr lang="es-CO" sz="2200" b="1" dirty="0"/>
              <a:t> </a:t>
            </a:r>
            <a:r>
              <a:rPr lang="es-CO" sz="2200" dirty="0"/>
              <a:t> </a:t>
            </a:r>
            <a:endParaRPr lang="es-CO" sz="2200" dirty="0" smtClean="0"/>
          </a:p>
          <a:p>
            <a:pPr algn="l"/>
            <a:endParaRPr lang="es-CO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sz="2200" dirty="0" smtClean="0"/>
              <a:t>La </a:t>
            </a:r>
            <a:r>
              <a:rPr lang="en-US" sz="2200" dirty="0" err="1"/>
              <a:t>sentencia</a:t>
            </a:r>
            <a:r>
              <a:rPr lang="en-US" sz="2200" dirty="0"/>
              <a:t> C-355 de </a:t>
            </a:r>
            <a:r>
              <a:rPr lang="en-US" sz="2200" dirty="0" smtClean="0"/>
              <a:t>2006, en </a:t>
            </a:r>
            <a:r>
              <a:rPr lang="en-US" sz="2200" dirty="0" err="1" smtClean="0"/>
              <a:t>consonancia</a:t>
            </a:r>
            <a:r>
              <a:rPr lang="en-US" sz="2200" dirty="0" smtClean="0"/>
              <a:t> con CEDAW 2002, </a:t>
            </a:r>
            <a:r>
              <a:rPr lang="en-US" sz="2200" dirty="0" err="1" smtClean="0"/>
              <a:t>despenalizó</a:t>
            </a:r>
            <a:r>
              <a:rPr lang="en-US" sz="2200" dirty="0" smtClean="0"/>
              <a:t> </a:t>
            </a:r>
            <a:r>
              <a:rPr lang="en-US" sz="2200" dirty="0"/>
              <a:t>la </a:t>
            </a:r>
            <a:r>
              <a:rPr lang="en-US" sz="2200" dirty="0" err="1"/>
              <a:t>práctica</a:t>
            </a:r>
            <a:r>
              <a:rPr lang="en-US" sz="2200" dirty="0"/>
              <a:t> de la IVE </a:t>
            </a:r>
            <a:r>
              <a:rPr lang="en-US" sz="2200" dirty="0" smtClean="0"/>
              <a:t>en 3 </a:t>
            </a:r>
            <a:r>
              <a:rPr lang="en-US" sz="2200" dirty="0" err="1" smtClean="0"/>
              <a:t>casos</a:t>
            </a:r>
            <a:r>
              <a:rPr lang="en-US" sz="2200" dirty="0" smtClean="0"/>
              <a:t>:</a:t>
            </a:r>
          </a:p>
          <a:p>
            <a:pPr algn="l"/>
            <a:r>
              <a:rPr lang="en-US" sz="2200" dirty="0"/>
              <a:t> </a:t>
            </a:r>
            <a:r>
              <a:rPr lang="en-US" sz="2200" dirty="0" smtClean="0"/>
              <a:t>    1. </a:t>
            </a:r>
            <a:r>
              <a:rPr lang="en-US" sz="2200" dirty="0" err="1" smtClean="0"/>
              <a:t>peligro</a:t>
            </a:r>
            <a:r>
              <a:rPr lang="en-US" sz="2200" dirty="0" smtClean="0"/>
              <a:t> </a:t>
            </a:r>
            <a:r>
              <a:rPr lang="en-US" sz="2200" dirty="0" err="1"/>
              <a:t>para</a:t>
            </a:r>
            <a:r>
              <a:rPr lang="en-US" sz="2200" dirty="0"/>
              <a:t> la </a:t>
            </a:r>
            <a:r>
              <a:rPr lang="en-US" sz="2200" dirty="0" err="1"/>
              <a:t>vida</a:t>
            </a:r>
            <a:r>
              <a:rPr lang="en-US" sz="2200" dirty="0"/>
              <a:t> o la </a:t>
            </a:r>
            <a:r>
              <a:rPr lang="en-US" sz="2200" dirty="0" err="1"/>
              <a:t>salud</a:t>
            </a:r>
            <a:r>
              <a:rPr lang="en-US" sz="2200" dirty="0"/>
              <a:t> de la </a:t>
            </a:r>
            <a:r>
              <a:rPr lang="en-US" sz="2200" dirty="0" err="1" smtClean="0"/>
              <a:t>mujer</a:t>
            </a:r>
            <a:endParaRPr lang="en-US" sz="2200" dirty="0"/>
          </a:p>
          <a:p>
            <a:pPr algn="l"/>
            <a:r>
              <a:rPr lang="en-US" sz="2200" dirty="0" smtClean="0"/>
              <a:t>     2. </a:t>
            </a:r>
            <a:r>
              <a:rPr lang="en-US" sz="2200" dirty="0" err="1" smtClean="0"/>
              <a:t>inviabilidad</a:t>
            </a:r>
            <a:r>
              <a:rPr lang="en-US" sz="2200" dirty="0" smtClean="0"/>
              <a:t> </a:t>
            </a:r>
            <a:r>
              <a:rPr lang="en-US" sz="2200" dirty="0"/>
              <a:t>del </a:t>
            </a:r>
            <a:r>
              <a:rPr lang="en-US" sz="2200" dirty="0" err="1"/>
              <a:t>feto</a:t>
            </a:r>
            <a:r>
              <a:rPr lang="en-US" sz="2200" dirty="0"/>
              <a:t> </a:t>
            </a:r>
            <a:r>
              <a:rPr lang="en-US" sz="2200" dirty="0" err="1"/>
              <a:t>por</a:t>
            </a:r>
            <a:r>
              <a:rPr lang="en-US" sz="2200" dirty="0"/>
              <a:t> </a:t>
            </a:r>
            <a:r>
              <a:rPr lang="en-US" sz="2200" dirty="0" err="1"/>
              <a:t>condiciones</a:t>
            </a:r>
            <a:r>
              <a:rPr lang="en-US" sz="2200" dirty="0"/>
              <a:t> de grave </a:t>
            </a:r>
            <a:r>
              <a:rPr lang="en-US" sz="2200" dirty="0" smtClean="0"/>
              <a:t> </a:t>
            </a:r>
            <a:r>
              <a:rPr lang="en-US" sz="2200" dirty="0" err="1" smtClean="0"/>
              <a:t>malformación</a:t>
            </a:r>
            <a:endParaRPr lang="en-US" sz="2200" dirty="0"/>
          </a:p>
          <a:p>
            <a:pPr algn="l"/>
            <a:r>
              <a:rPr lang="en-US" sz="2200" dirty="0" smtClean="0"/>
              <a:t>     3. </a:t>
            </a:r>
            <a:r>
              <a:rPr lang="en-US" sz="2200" dirty="0" err="1" smtClean="0"/>
              <a:t>embarazos</a:t>
            </a:r>
            <a:r>
              <a:rPr lang="en-US" sz="2200" dirty="0" smtClean="0"/>
              <a:t> </a:t>
            </a:r>
            <a:r>
              <a:rPr lang="en-US" sz="2200" dirty="0" err="1"/>
              <a:t>resultado</a:t>
            </a:r>
            <a:r>
              <a:rPr lang="en-US" sz="2200" dirty="0"/>
              <a:t> de </a:t>
            </a:r>
            <a:r>
              <a:rPr lang="en-US" sz="2200" dirty="0" err="1"/>
              <a:t>conductas</a:t>
            </a:r>
            <a:r>
              <a:rPr lang="en-US" sz="2200" dirty="0"/>
              <a:t> </a:t>
            </a:r>
            <a:r>
              <a:rPr lang="en-US" sz="2200" dirty="0" err="1"/>
              <a:t>delictuales</a:t>
            </a:r>
            <a:r>
              <a:rPr lang="en-US" sz="2200" dirty="0"/>
              <a:t> </a:t>
            </a:r>
            <a:r>
              <a:rPr lang="en-US" sz="2200" dirty="0" err="1" smtClean="0"/>
              <a:t>denunciadas</a:t>
            </a:r>
            <a:endParaRPr lang="en-US" sz="2200" dirty="0"/>
          </a:p>
          <a:p>
            <a:pPr algn="l"/>
            <a:endParaRPr lang="en-US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Tensiones </a:t>
            </a:r>
            <a:r>
              <a:rPr lang="es-CO" dirty="0"/>
              <a:t>entre disposiciones jurídicas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0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Acuerdo </a:t>
            </a:r>
            <a:r>
              <a:rPr lang="es-CO" dirty="0"/>
              <a:t>043 de 2005 sobre políticas de SSR en el Sistema de Salud de las Fuerzas Militares y de la Policía Nacional. </a:t>
            </a:r>
            <a:r>
              <a:rPr lang="es-CO" dirty="0" smtClean="0"/>
              <a:t>En el </a:t>
            </a:r>
            <a:r>
              <a:rPr lang="es-CO" dirty="0"/>
              <a:t>artículo </a:t>
            </a:r>
            <a:r>
              <a:rPr lang="es-CO" dirty="0" smtClean="0"/>
              <a:t>7 </a:t>
            </a:r>
            <a:r>
              <a:rPr lang="es-CO" dirty="0"/>
              <a:t>no </a:t>
            </a:r>
            <a:r>
              <a:rPr lang="es-CO" dirty="0" smtClean="0"/>
              <a:t> </a:t>
            </a:r>
            <a:r>
              <a:rPr lang="es-CO" dirty="0"/>
              <a:t>incluye ninguna disposición en relación con la IVE </a:t>
            </a:r>
          </a:p>
          <a:p>
            <a:pPr algn="l"/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Acuerdo </a:t>
            </a:r>
            <a:r>
              <a:rPr lang="es-CO" dirty="0"/>
              <a:t>34 de 2012 </a:t>
            </a:r>
            <a:r>
              <a:rPr lang="es-CO" dirty="0" smtClean="0"/>
              <a:t>(CRES) incluyó </a:t>
            </a:r>
            <a:r>
              <a:rPr lang="es-CO" dirty="0"/>
              <a:t>el </a:t>
            </a:r>
            <a:r>
              <a:rPr lang="es-CO" dirty="0" err="1"/>
              <a:t>Misoprostol</a:t>
            </a:r>
            <a:r>
              <a:rPr lang="es-CO" dirty="0"/>
              <a:t> en el listado de medicamentos del Plan Obligatorio de </a:t>
            </a:r>
            <a:r>
              <a:rPr lang="es-CO" dirty="0" smtClean="0"/>
              <a:t>Salud. Es reciente, la  </a:t>
            </a:r>
            <a:r>
              <a:rPr lang="es-CO" dirty="0"/>
              <a:t>Corte Constitucional en el Auto 226 de 2011 </a:t>
            </a:r>
            <a:r>
              <a:rPr lang="es-CO" dirty="0" smtClean="0"/>
              <a:t> </a:t>
            </a:r>
            <a:r>
              <a:rPr lang="es-CO" dirty="0"/>
              <a:t>argumentó el incumplimiento de la orden referida a la actualización del POS dada en la Sentencia T-760 de 2008, en los siguientes aspectos: </a:t>
            </a:r>
            <a:r>
              <a:rPr lang="es-CO" b="1" dirty="0"/>
              <a:t>retrocesos en la cobertura en salud para la IVE</a:t>
            </a:r>
            <a:r>
              <a:rPr lang="es-CO" dirty="0"/>
              <a:t>, no inclusión del </a:t>
            </a:r>
            <a:r>
              <a:rPr lang="es-CO" dirty="0" err="1"/>
              <a:t>Misoprostol</a:t>
            </a:r>
            <a:r>
              <a:rPr lang="es-CO" dirty="0"/>
              <a:t> para IVE, ni presentación de argumentos para sustentar las </a:t>
            </a:r>
            <a:r>
              <a:rPr lang="es-CO" dirty="0" smtClean="0"/>
              <a:t>exclusiones.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Tensiones </a:t>
            </a:r>
            <a:r>
              <a:rPr lang="es-CO" dirty="0"/>
              <a:t>entre disposiciones jurídicas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09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La ley 1146 de 2007 estableció </a:t>
            </a:r>
            <a:r>
              <a:rPr lang="es-CO" dirty="0"/>
              <a:t>que </a:t>
            </a:r>
            <a:r>
              <a:rPr lang="es-CO" dirty="0" smtClean="0"/>
              <a:t>las </a:t>
            </a:r>
            <a:r>
              <a:rPr lang="es-CO" dirty="0"/>
              <a:t>EPS, </a:t>
            </a:r>
            <a:r>
              <a:rPr lang="es-CO" dirty="0" smtClean="0"/>
              <a:t>IPS </a:t>
            </a:r>
            <a:r>
              <a:rPr lang="es-CO" dirty="0"/>
              <a:t>otros prestadores del servicio tienen el deber de brindar atención integral inmediata </a:t>
            </a:r>
            <a:r>
              <a:rPr lang="es-CO" dirty="0" smtClean="0"/>
              <a:t>a los menores víctimas de agresión sexual, </a:t>
            </a:r>
            <a:r>
              <a:rPr lang="es-CO" dirty="0"/>
              <a:t>sin que el aseguramiento sea una condición previa </a:t>
            </a: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La </a:t>
            </a:r>
            <a:r>
              <a:rPr lang="es-CO" dirty="0" err="1" smtClean="0"/>
              <a:t>SuperSalud</a:t>
            </a:r>
            <a:r>
              <a:rPr lang="es-CO" dirty="0" smtClean="0"/>
              <a:t> expidió </a:t>
            </a:r>
            <a:r>
              <a:rPr lang="es-CO" dirty="0"/>
              <a:t>la resolución </a:t>
            </a:r>
            <a:r>
              <a:rPr lang="es-CO" b="1" dirty="0"/>
              <a:t>001776  </a:t>
            </a:r>
            <a:r>
              <a:rPr lang="es-CO" dirty="0" smtClean="0"/>
              <a:t>12-12-2008, en </a:t>
            </a:r>
            <a:r>
              <a:rPr lang="es-CO" dirty="0"/>
              <a:t>la que se impone multa de 1 a 2000 </a:t>
            </a:r>
            <a:r>
              <a:rPr lang="es-CO" dirty="0" err="1" smtClean="0"/>
              <a:t>smlm</a:t>
            </a:r>
            <a:r>
              <a:rPr lang="es-CO" dirty="0" smtClean="0"/>
              <a:t> </a:t>
            </a:r>
            <a:r>
              <a:rPr lang="es-CO" dirty="0"/>
              <a:t>vigentes a la fecha de la comi­sión del hecho, a las EPS, IPS, </a:t>
            </a:r>
            <a:r>
              <a:rPr lang="es-CO" dirty="0" smtClean="0"/>
              <a:t>EPS-S que </a:t>
            </a:r>
            <a:r>
              <a:rPr lang="es-CO" dirty="0"/>
              <a:t>nieguen la atención </a:t>
            </a:r>
            <a:r>
              <a:rPr lang="es-CO" dirty="0" smtClean="0"/>
              <a:t>al </a:t>
            </a:r>
            <a:r>
              <a:rPr lang="es-CO" dirty="0"/>
              <a:t>menor. </a:t>
            </a: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Ley </a:t>
            </a:r>
            <a:r>
              <a:rPr lang="es-CO" dirty="0"/>
              <a:t>1257 de 2008 o ley de violencia contra la mujer complementó las sanciones que ya traía el Código de Procedimiento Penal  o ley 599 de 2000.</a:t>
            </a:r>
            <a:r>
              <a:rPr lang="es-CO" sz="1600" dirty="0"/>
              <a:t> </a:t>
            </a:r>
            <a:endParaRPr lang="en-US" sz="1600" dirty="0"/>
          </a:p>
          <a:p>
            <a:pPr algn="l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Proliferación de disposiciones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709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313</TotalTime>
  <Words>1073</Words>
  <Application>Microsoft Macintosh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BlackTie</vt:lpstr>
      <vt:lpstr>  Jornadas sobre derecho a la salud </vt:lpstr>
      <vt:lpstr> El derecho a la salud sexual y reproductiva de las mujeres en Colombia  </vt:lpstr>
      <vt:lpstr>Contenido de la presentación </vt:lpstr>
      <vt:lpstr>Precisión conceptual </vt:lpstr>
      <vt:lpstr>Precisión teórica</vt:lpstr>
      <vt:lpstr>Tensiones entre disposiciones jurídicas </vt:lpstr>
      <vt:lpstr>Tensiones entre disposiciones jurídicas</vt:lpstr>
      <vt:lpstr>Tensiones entre disposiciones jurídicas</vt:lpstr>
      <vt:lpstr> Proliferación de disposiciones </vt:lpstr>
      <vt:lpstr>Debilidades institucionales</vt:lpstr>
      <vt:lpstr>Debilidades institucionales</vt:lpstr>
      <vt:lpstr> Debilidades institucionales</vt:lpstr>
      <vt:lpstr> Debilidades institucionales</vt:lpstr>
      <vt:lpstr>Consecuencias desiguales de las barreras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Diana P. Quintero</dc:title>
  <dc:creator>diana</dc:creator>
  <cp:lastModifiedBy>Leah Marks</cp:lastModifiedBy>
  <cp:revision>33</cp:revision>
  <dcterms:created xsi:type="dcterms:W3CDTF">2013-11-03T19:11:19Z</dcterms:created>
  <dcterms:modified xsi:type="dcterms:W3CDTF">2014-03-31T18:28:48Z</dcterms:modified>
</cp:coreProperties>
</file>