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9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3/31/14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3/31/14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3/31/14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3/31/14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3/31/14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3/31/14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ágenes con título, alternati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3/31/14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objetos, alternati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2 imáge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3/31/14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objetos, superior e inf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3/31/14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95600" y="4452168"/>
            <a:ext cx="5943600" cy="93345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Elaboración de informes alternos ante el Sistema de Naciones Unidas 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00400" y="5562599"/>
            <a:ext cx="5638800" cy="1177414"/>
          </a:xfrm>
        </p:spPr>
        <p:txBody>
          <a:bodyPr>
            <a:normAutofit fontScale="92500"/>
          </a:bodyPr>
          <a:lstStyle/>
          <a:p>
            <a:r>
              <a:rPr lang="es-ES" sz="2000" dirty="0" smtClean="0">
                <a:solidFill>
                  <a:schemeClr val="tx1"/>
                </a:solidFill>
              </a:rPr>
              <a:t>Comité sobre los derechos del Niño (CRC)</a:t>
            </a:r>
            <a:endParaRPr lang="es-ES" sz="2000" dirty="0">
              <a:solidFill>
                <a:schemeClr val="tx1"/>
              </a:solidFill>
            </a:endParaRPr>
          </a:p>
          <a:p>
            <a:r>
              <a:rPr lang="es-ES" sz="2000" dirty="0" smtClean="0">
                <a:solidFill>
                  <a:schemeClr val="tx1"/>
                </a:solidFill>
              </a:rPr>
              <a:t>¨</a:t>
            </a:r>
            <a:r>
              <a:rPr lang="es-ES" sz="2000" b="1" dirty="0" smtClean="0">
                <a:solidFill>
                  <a:schemeClr val="tx1"/>
                </a:solidFill>
              </a:rPr>
              <a:t>Por Sandra Gómez y Lina M. Estrada</a:t>
            </a:r>
          </a:p>
          <a:p>
            <a:r>
              <a:rPr lang="es-ES" sz="2000" dirty="0" smtClean="0">
                <a:solidFill>
                  <a:schemeClr val="tx1"/>
                </a:solidFill>
              </a:rPr>
              <a:t>Alianza UMN-Universidades Antioquia, Oct. 2013</a:t>
            </a:r>
          </a:p>
        </p:txBody>
      </p:sp>
    </p:spTree>
    <p:extLst>
      <p:ext uri="{BB962C8B-B14F-4D97-AF65-F5344CB8AC3E}">
        <p14:creationId xmlns:p14="http://schemas.microsoft.com/office/powerpoint/2010/main" val="1044378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2233706"/>
          </a:xfrm>
        </p:spPr>
        <p:txBody>
          <a:bodyPr/>
          <a:lstStyle/>
          <a:p>
            <a:pPr algn="just"/>
            <a:r>
              <a:rPr lang="es-ES" sz="3200" dirty="0" smtClean="0"/>
              <a:t>Los informes alternos y el monitoreo del Cumplimiento de la Convención de los derechos del Niño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98474" y="1981200"/>
            <a:ext cx="7556313" cy="4635500"/>
          </a:xfrm>
        </p:spPr>
        <p:txBody>
          <a:bodyPr/>
          <a:lstStyle/>
          <a:p>
            <a:pPr algn="just"/>
            <a:r>
              <a:rPr lang="es-ES" dirty="0" smtClean="0">
                <a:solidFill>
                  <a:srgbClr val="000000"/>
                </a:solidFill>
              </a:rPr>
              <a:t>Comité de los derechos del Niño: controla el cumplimiento de la Convención a partir de los informes presentados por los estados parte.</a:t>
            </a:r>
          </a:p>
          <a:p>
            <a:pPr algn="just"/>
            <a:r>
              <a:rPr lang="es-ES" dirty="0" smtClean="0">
                <a:solidFill>
                  <a:srgbClr val="000000"/>
                </a:solidFill>
              </a:rPr>
              <a:t>Sin embargo, también busca obtener información de contraste, para tener un panorama más amplio de la aplicación de la convención  en cada país. Art. 45(a): “otros cuerpos competentes” y asesoramiento en la aplicación de la convención: </a:t>
            </a:r>
            <a:r>
              <a:rPr lang="es-ES" dirty="0" err="1" smtClean="0">
                <a:solidFill>
                  <a:srgbClr val="000000"/>
                </a:solidFill>
              </a:rPr>
              <a:t>ONGs</a:t>
            </a:r>
            <a:r>
              <a:rPr lang="es-ES" dirty="0" smtClean="0">
                <a:solidFill>
                  <a:srgbClr val="000000"/>
                </a:solidFill>
              </a:rPr>
              <a:t>? Clínicas Jurídicas?</a:t>
            </a:r>
          </a:p>
          <a:p>
            <a:pPr algn="just"/>
            <a:r>
              <a:rPr lang="es-ES" dirty="0" smtClean="0">
                <a:solidFill>
                  <a:srgbClr val="000000"/>
                </a:solidFill>
              </a:rPr>
              <a:t>Aunque el art. 57 habla de que los informes de los Estados deben elaborarse con consultas a la sociedad civil, esto no ocurre frecuentemente en la práctica (relaciones de confianza e independencia)</a:t>
            </a:r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5769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</a:t>
            </a:r>
            <a:r>
              <a:rPr lang="es-ES" dirty="0" smtClean="0"/>
              <a:t>Qué debe contener un informe alterno?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>
                <a:solidFill>
                  <a:srgbClr val="000000"/>
                </a:solidFill>
              </a:rPr>
              <a:t>Evaluación crítica e independiente de la implementación (avances, retos y dificultades) de la Convención de los derechos del Niño: esto aporta visiones sobre la implementación, que los Estados parte tienden a soslayar (presentación de marcos jurídicos)</a:t>
            </a:r>
          </a:p>
          <a:p>
            <a:pPr algn="just"/>
            <a:r>
              <a:rPr lang="es-ES" dirty="0" smtClean="0">
                <a:solidFill>
                  <a:srgbClr val="000000"/>
                </a:solidFill>
              </a:rPr>
              <a:t>Información adicional sobre aspectos que el informe del Estado no cubre o que, si lo hace, es insuficiente o se aborda engañosamente.</a:t>
            </a:r>
          </a:p>
          <a:p>
            <a:pPr algn="just"/>
            <a:r>
              <a:rPr lang="es-ES" dirty="0" smtClean="0">
                <a:solidFill>
                  <a:srgbClr val="000000"/>
                </a:solidFill>
              </a:rPr>
              <a:t>Importancia del trabajo colaborativo en Naciones Unidas: un informe alterno presentado por múltiples organizaciones vs un informe alterno presentado por una sola o unas cuantas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8644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Fuentes para la elaboración del Informe Alterno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>
                <a:solidFill>
                  <a:srgbClr val="000000"/>
                </a:solidFill>
              </a:rPr>
              <a:t>Debe ser lo más amplio posible: 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0000"/>
                </a:solidFill>
              </a:rPr>
              <a:t>-Legislación actual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0000"/>
                </a:solidFill>
              </a:rPr>
              <a:t>-Informes oficiales (Gobierno) sobre la aplicación del marco jurídico de Niñez.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0000"/>
                </a:solidFill>
              </a:rPr>
              <a:t>-Estadísticas oficiales / Estadísticas presentadas por </a:t>
            </a:r>
            <a:r>
              <a:rPr lang="es-ES" dirty="0" err="1" smtClean="0">
                <a:solidFill>
                  <a:srgbClr val="000000"/>
                </a:solidFill>
              </a:rPr>
              <a:t>ONGs</a:t>
            </a:r>
            <a:endParaRPr lang="es-ES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rgbClr val="000000"/>
                </a:solidFill>
              </a:rPr>
              <a:t>-Información proveniente de las instituciones que trabajan con la niñez (</a:t>
            </a:r>
            <a:r>
              <a:rPr lang="es-ES" dirty="0" err="1" smtClean="0">
                <a:solidFill>
                  <a:srgbClr val="000000"/>
                </a:solidFill>
              </a:rPr>
              <a:t>ej</a:t>
            </a:r>
            <a:r>
              <a:rPr lang="es-ES" dirty="0" smtClean="0">
                <a:solidFill>
                  <a:srgbClr val="000000"/>
                </a:solidFill>
              </a:rPr>
              <a:t>: ICBF)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0000"/>
                </a:solidFill>
              </a:rPr>
              <a:t>-</a:t>
            </a:r>
            <a:r>
              <a:rPr lang="es-ES" dirty="0" err="1" smtClean="0">
                <a:solidFill>
                  <a:srgbClr val="000000"/>
                </a:solidFill>
              </a:rPr>
              <a:t>ONGs</a:t>
            </a:r>
            <a:r>
              <a:rPr lang="es-ES" dirty="0" smtClean="0">
                <a:solidFill>
                  <a:srgbClr val="000000"/>
                </a:solidFill>
              </a:rPr>
              <a:t> y ámbitos académicos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0000"/>
                </a:solidFill>
              </a:rPr>
              <a:t>-Publicaciones (libros, revistas)</a:t>
            </a:r>
            <a:endParaRPr lang="es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458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Pasos para elaborar un informe alterno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rgbClr val="000000"/>
                </a:solidFill>
              </a:rPr>
              <a:t>1. IDENTIFICAR LOS ÁMBITOS DE EXPERIENCIA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0000"/>
                </a:solidFill>
              </a:rPr>
              <a:t>(Temas de trabajo, objetivos buscados con la incidencia, posibles aliados de trabajo temático)</a:t>
            </a:r>
          </a:p>
          <a:p>
            <a:pPr marL="0" indent="0">
              <a:buNone/>
            </a:pPr>
            <a:endParaRPr lang="es-ES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rgbClr val="000000"/>
                </a:solidFill>
              </a:rPr>
              <a:t>2. IDENTIFICAR ALIADOS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000000"/>
                </a:solidFill>
              </a:rPr>
              <a:t>Qué organizaciones estarían dispuestas a participar en la elaboración del informe o a apoyarlo cuando esté listo? Buscar redes: fuerza del trabajo colaborativo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34873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98474" y="469900"/>
            <a:ext cx="7556313" cy="56562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smtClean="0">
                <a:solidFill>
                  <a:srgbClr val="000000"/>
                </a:solidFill>
              </a:rPr>
              <a:t>3. REVISIÓN </a:t>
            </a:r>
            <a:r>
              <a:rPr lang="es-ES" dirty="0">
                <a:solidFill>
                  <a:srgbClr val="000000"/>
                </a:solidFill>
              </a:rPr>
              <a:t>DE LAS ACTUACIONES DEL COMITÉ SOBRE LOS DERECHOS DEL NIÑO HASTA LA FECHA, EN RELACIÓN CON EL ESTADO </a:t>
            </a:r>
            <a:r>
              <a:rPr lang="es-ES" dirty="0" smtClean="0">
                <a:solidFill>
                  <a:srgbClr val="000000"/>
                </a:solidFill>
              </a:rPr>
              <a:t>COLOMBIANO</a:t>
            </a:r>
          </a:p>
          <a:p>
            <a:pPr algn="just">
              <a:buFontTx/>
              <a:buChar char="-"/>
            </a:pPr>
            <a:r>
              <a:rPr lang="es-ES" dirty="0" smtClean="0">
                <a:solidFill>
                  <a:srgbClr val="000000"/>
                </a:solidFill>
              </a:rPr>
              <a:t>Revisar los resultados de la última vez en la que el Estado Colombiano fue examinado (recomendaciones del 2005)</a:t>
            </a:r>
          </a:p>
          <a:p>
            <a:pPr algn="just">
              <a:buFontTx/>
              <a:buChar char="-"/>
            </a:pPr>
            <a:r>
              <a:rPr lang="es-ES" dirty="0" smtClean="0">
                <a:solidFill>
                  <a:srgbClr val="000000"/>
                </a:solidFill>
              </a:rPr>
              <a:t>Informe más reciente presentado por el Estado Colombiano (Informes IV y V – 2011)</a:t>
            </a:r>
          </a:p>
          <a:p>
            <a:pPr algn="just">
              <a:buFontTx/>
              <a:buChar char="-"/>
            </a:pPr>
            <a:r>
              <a:rPr lang="es-ES" dirty="0" smtClean="0">
                <a:solidFill>
                  <a:srgbClr val="000000"/>
                </a:solidFill>
              </a:rPr>
              <a:t>Informes presentados por el Estado Colombiano sobre el cumplimiento de los dos protocolos adicionales (2010-2011)</a:t>
            </a:r>
          </a:p>
          <a:p>
            <a:pPr algn="just">
              <a:buFontTx/>
              <a:buChar char="-"/>
            </a:pPr>
            <a:r>
              <a:rPr lang="es-ES" dirty="0" smtClean="0">
                <a:solidFill>
                  <a:srgbClr val="000000"/>
                </a:solidFill>
              </a:rPr>
              <a:t>Tener presentes otros reportes de comités o procedimientos especiales que incluyan puntos clave sobre la situación de la Niñez (EPU 2013, informe OACNUDH Colombia 2012)</a:t>
            </a:r>
          </a:p>
          <a:p>
            <a:pPr marL="0" indent="0" algn="just">
              <a:buNone/>
            </a:pPr>
            <a:r>
              <a:rPr lang="es-ES" dirty="0" smtClean="0">
                <a:solidFill>
                  <a:srgbClr val="000000"/>
                </a:solidFill>
              </a:rPr>
              <a:t>4. RECOLECTAR INFORMACIÓN, DE ACUERDO CON LOS OBJETIVOS PERSEGUIDOS (Temas a tratar, perspectiva regional? Seguimiento de implementación? Ausencias?) </a:t>
            </a:r>
          </a:p>
        </p:txBody>
      </p:sp>
    </p:spTree>
    <p:extLst>
      <p:ext uri="{BB962C8B-B14F-4D97-AF65-F5344CB8AC3E}">
        <p14:creationId xmlns:p14="http://schemas.microsoft.com/office/powerpoint/2010/main" val="2227490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98474" y="381000"/>
            <a:ext cx="7556313" cy="5745163"/>
          </a:xfrm>
        </p:spPr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 smtClean="0">
                <a:solidFill>
                  <a:srgbClr val="000000"/>
                </a:solidFill>
              </a:rPr>
              <a:t>5. ELABORAR UN PLAN DE TRABAJO Y LLEVARLO A CABO</a:t>
            </a:r>
          </a:p>
          <a:p>
            <a:pPr>
              <a:buFontTx/>
              <a:buChar char="-"/>
            </a:pPr>
            <a:r>
              <a:rPr lang="es-ES" dirty="0" smtClean="0">
                <a:solidFill>
                  <a:srgbClr val="000000"/>
                </a:solidFill>
              </a:rPr>
              <a:t>Rastreo y análisis de fuentes de información (actualidad, contraste, credibilidad)</a:t>
            </a:r>
          </a:p>
          <a:p>
            <a:pPr>
              <a:buFontTx/>
              <a:buChar char="-"/>
            </a:pPr>
            <a:r>
              <a:rPr lang="es-ES" dirty="0" smtClean="0">
                <a:solidFill>
                  <a:srgbClr val="000000"/>
                </a:solidFill>
              </a:rPr>
              <a:t>Planear diferentes escenarios posibles para presentar el informe elaborado (Transparencia, rendición de cuentas, difusión del la convención)</a:t>
            </a:r>
          </a:p>
          <a:p>
            <a:pPr>
              <a:buFontTx/>
              <a:buChar char="-"/>
            </a:pPr>
            <a:r>
              <a:rPr lang="es-ES" dirty="0" smtClean="0">
                <a:solidFill>
                  <a:srgbClr val="000000"/>
                </a:solidFill>
              </a:rPr>
              <a:t>Protagonismo de las Niñas y los </a:t>
            </a:r>
            <a:r>
              <a:rPr lang="es-ES" dirty="0" err="1" smtClean="0">
                <a:solidFill>
                  <a:srgbClr val="000000"/>
                </a:solidFill>
              </a:rPr>
              <a:t>NIños</a:t>
            </a:r>
            <a:r>
              <a:rPr lang="es-ES" dirty="0" smtClean="0">
                <a:solidFill>
                  <a:srgbClr val="000000"/>
                </a:solidFill>
              </a:rPr>
              <a:t>? Sus opiniones, vivencias? DESAFÍO</a:t>
            </a:r>
          </a:p>
          <a:p>
            <a:pPr>
              <a:buFontTx/>
              <a:buChar char="-"/>
            </a:pPr>
            <a:r>
              <a:rPr lang="es-ES" dirty="0" smtClean="0">
                <a:solidFill>
                  <a:srgbClr val="000000"/>
                </a:solidFill>
              </a:rPr>
              <a:t>EXTENSIÓN MÁXIMA RECOMENDADA: 30 páginas </a:t>
            </a:r>
            <a:r>
              <a:rPr lang="es-ES" smtClean="0">
                <a:solidFill>
                  <a:srgbClr val="000000"/>
                </a:solidFill>
              </a:rPr>
              <a:t>(marzo de 2014)</a:t>
            </a:r>
            <a:endParaRPr lang="es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004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Estructura del Informe Alterno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98474" y="1181100"/>
            <a:ext cx="7556313" cy="49450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dirty="0" smtClean="0">
                <a:solidFill>
                  <a:srgbClr val="000000"/>
                </a:solidFill>
              </a:rPr>
              <a:t>Estructura temática específica </a:t>
            </a:r>
            <a:r>
              <a:rPr lang="es-ES" dirty="0">
                <a:solidFill>
                  <a:srgbClr val="000000"/>
                </a:solidFill>
              </a:rPr>
              <a:t>basada en ocho agrupaciones de los </a:t>
            </a:r>
            <a:r>
              <a:rPr lang="es-ES" dirty="0" smtClean="0">
                <a:solidFill>
                  <a:srgbClr val="000000"/>
                </a:solidFill>
              </a:rPr>
              <a:t>artículos</a:t>
            </a:r>
            <a:r>
              <a:rPr lang="es-ES" dirty="0">
                <a:solidFill>
                  <a:srgbClr val="000000"/>
                </a:solidFill>
              </a:rPr>
              <a:t>: Orientaciones generales respecto de la </a:t>
            </a:r>
            <a:r>
              <a:rPr lang="es-ES" dirty="0" smtClean="0">
                <a:solidFill>
                  <a:srgbClr val="000000"/>
                </a:solidFill>
              </a:rPr>
              <a:t>forma y el </a:t>
            </a:r>
            <a:r>
              <a:rPr lang="es-ES" dirty="0">
                <a:solidFill>
                  <a:srgbClr val="000000"/>
                </a:solidFill>
              </a:rPr>
              <a:t>contenido de los informes : </a:t>
            </a:r>
            <a:r>
              <a:rPr lang="es-ES" dirty="0" smtClean="0">
                <a:solidFill>
                  <a:srgbClr val="000000"/>
                </a:solidFill>
              </a:rPr>
              <a:t>30</a:t>
            </a:r>
            <a:r>
              <a:rPr lang="es-ES" dirty="0">
                <a:solidFill>
                  <a:srgbClr val="000000"/>
                </a:solidFill>
              </a:rPr>
              <a:t>/10/1991</a:t>
            </a:r>
            <a:r>
              <a:rPr lang="es-ES" dirty="0" smtClean="0">
                <a:solidFill>
                  <a:srgbClr val="000000"/>
                </a:solidFill>
              </a:rPr>
              <a:t>.CRC</a:t>
            </a:r>
            <a:r>
              <a:rPr lang="es-ES" dirty="0">
                <a:solidFill>
                  <a:srgbClr val="000000"/>
                </a:solidFill>
              </a:rPr>
              <a:t>/C/5. (Basic Reference </a:t>
            </a:r>
            <a:r>
              <a:rPr lang="es-ES" dirty="0" err="1">
                <a:solidFill>
                  <a:srgbClr val="000000"/>
                </a:solidFill>
              </a:rPr>
              <a:t>Document</a:t>
            </a:r>
            <a:r>
              <a:rPr lang="es-ES" dirty="0" smtClean="0">
                <a:solidFill>
                  <a:srgbClr val="000000"/>
                </a:solidFill>
              </a:rPr>
              <a:t>)</a:t>
            </a:r>
          </a:p>
          <a:p>
            <a:pPr algn="just"/>
            <a:r>
              <a:rPr lang="es-CO" dirty="0">
                <a:solidFill>
                  <a:srgbClr val="000000"/>
                </a:solidFill>
              </a:rPr>
              <a:t>Medidas generales de aplicación</a:t>
            </a:r>
            <a:endParaRPr lang="es-ES_tradnl" dirty="0">
              <a:solidFill>
                <a:srgbClr val="000000"/>
              </a:solidFill>
            </a:endParaRPr>
          </a:p>
          <a:p>
            <a:pPr algn="just"/>
            <a:r>
              <a:rPr lang="es-CO" dirty="0">
                <a:solidFill>
                  <a:srgbClr val="000000"/>
                </a:solidFill>
              </a:rPr>
              <a:t>Definición del niño</a:t>
            </a:r>
            <a:endParaRPr lang="es-ES_tradnl" dirty="0">
              <a:solidFill>
                <a:srgbClr val="000000"/>
              </a:solidFill>
            </a:endParaRPr>
          </a:p>
          <a:p>
            <a:pPr algn="just"/>
            <a:r>
              <a:rPr lang="es-CO" dirty="0">
                <a:solidFill>
                  <a:srgbClr val="000000"/>
                </a:solidFill>
              </a:rPr>
              <a:t>Principios generales</a:t>
            </a:r>
            <a:endParaRPr lang="es-ES_tradnl" dirty="0">
              <a:solidFill>
                <a:srgbClr val="000000"/>
              </a:solidFill>
            </a:endParaRPr>
          </a:p>
          <a:p>
            <a:pPr algn="just"/>
            <a:r>
              <a:rPr lang="es-CO" dirty="0">
                <a:solidFill>
                  <a:srgbClr val="000000"/>
                </a:solidFill>
              </a:rPr>
              <a:t>Derechos y libertades civiles</a:t>
            </a:r>
            <a:endParaRPr lang="es-ES_tradnl" dirty="0">
              <a:solidFill>
                <a:srgbClr val="000000"/>
              </a:solidFill>
            </a:endParaRPr>
          </a:p>
          <a:p>
            <a:pPr algn="just"/>
            <a:r>
              <a:rPr lang="es-CO" dirty="0">
                <a:solidFill>
                  <a:srgbClr val="000000"/>
                </a:solidFill>
              </a:rPr>
              <a:t>Entorno familiar y otro tipo de tutela</a:t>
            </a:r>
            <a:endParaRPr lang="es-ES_tradnl" dirty="0">
              <a:solidFill>
                <a:srgbClr val="000000"/>
              </a:solidFill>
            </a:endParaRPr>
          </a:p>
          <a:p>
            <a:pPr algn="just"/>
            <a:r>
              <a:rPr lang="es-CO" dirty="0">
                <a:solidFill>
                  <a:srgbClr val="000000"/>
                </a:solidFill>
              </a:rPr>
              <a:t>Salud básica y bienestar</a:t>
            </a:r>
            <a:endParaRPr lang="es-ES_tradnl" dirty="0">
              <a:solidFill>
                <a:srgbClr val="000000"/>
              </a:solidFill>
            </a:endParaRPr>
          </a:p>
          <a:p>
            <a:pPr algn="just"/>
            <a:r>
              <a:rPr lang="es-CO" dirty="0">
                <a:solidFill>
                  <a:srgbClr val="000000"/>
                </a:solidFill>
              </a:rPr>
              <a:t>Educación, esparcimiento y actividades culturales</a:t>
            </a:r>
            <a:endParaRPr lang="es-ES_tradnl" dirty="0">
              <a:solidFill>
                <a:srgbClr val="000000"/>
              </a:solidFill>
            </a:endParaRPr>
          </a:p>
          <a:p>
            <a:pPr algn="just"/>
            <a:r>
              <a:rPr lang="es-CO" dirty="0">
                <a:solidFill>
                  <a:srgbClr val="000000"/>
                </a:solidFill>
              </a:rPr>
              <a:t>Medidas especiales de protección</a:t>
            </a:r>
            <a:endParaRPr lang="es-ES_tradnl" dirty="0">
              <a:solidFill>
                <a:srgbClr val="000000"/>
              </a:solidFill>
            </a:endParaRPr>
          </a:p>
          <a:p>
            <a:pPr algn="just"/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5775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Ventaja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Ventaja.thmx</Template>
  <TotalTime>49</TotalTime>
  <Words>676</Words>
  <Application>Microsoft Macintosh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Ventaja</vt:lpstr>
      <vt:lpstr>Elaboración de informes alternos ante el Sistema de Naciones Unidas </vt:lpstr>
      <vt:lpstr>Los informes alternos y el monitoreo del Cumplimiento de la Convención de los derechos del Niño</vt:lpstr>
      <vt:lpstr>¿Qué debe contener un informe alterno?</vt:lpstr>
      <vt:lpstr>Fuentes para la elaboración del Informe Alterno</vt:lpstr>
      <vt:lpstr>Pasos para elaborar un informe alterno</vt:lpstr>
      <vt:lpstr>PowerPoint Presentation</vt:lpstr>
      <vt:lpstr>PowerPoint Presentation</vt:lpstr>
      <vt:lpstr>Estructura del Informe Alterno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Sandra Milena Gómez Santamaría</dc:creator>
  <cp:lastModifiedBy>Leah Marks</cp:lastModifiedBy>
  <cp:revision>12</cp:revision>
  <dcterms:created xsi:type="dcterms:W3CDTF">2013-09-05T11:25:41Z</dcterms:created>
  <dcterms:modified xsi:type="dcterms:W3CDTF">2014-03-31T18:29:29Z</dcterms:modified>
</cp:coreProperties>
</file>